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25" r:id="rId1"/>
  </p:sldMasterIdLst>
  <p:notesMasterIdLst>
    <p:notesMasterId r:id="rId29"/>
  </p:notesMasterIdLst>
  <p:handoutMasterIdLst>
    <p:handoutMasterId r:id="rId30"/>
  </p:handoutMasterIdLst>
  <p:sldIdLst>
    <p:sldId id="582" r:id="rId2"/>
    <p:sldId id="583" r:id="rId3"/>
    <p:sldId id="528" r:id="rId4"/>
    <p:sldId id="607" r:id="rId5"/>
    <p:sldId id="585" r:id="rId6"/>
    <p:sldId id="604" r:id="rId7"/>
    <p:sldId id="533" r:id="rId8"/>
    <p:sldId id="590" r:id="rId9"/>
    <p:sldId id="591" r:id="rId10"/>
    <p:sldId id="574" r:id="rId11"/>
    <p:sldId id="571" r:id="rId12"/>
    <p:sldId id="555" r:id="rId13"/>
    <p:sldId id="593" r:id="rId14"/>
    <p:sldId id="594" r:id="rId15"/>
    <p:sldId id="595" r:id="rId16"/>
    <p:sldId id="597" r:id="rId17"/>
    <p:sldId id="605" r:id="rId18"/>
    <p:sldId id="529" r:id="rId19"/>
    <p:sldId id="602" r:id="rId20"/>
    <p:sldId id="599" r:id="rId21"/>
    <p:sldId id="600" r:id="rId22"/>
    <p:sldId id="608" r:id="rId23"/>
    <p:sldId id="603" r:id="rId24"/>
    <p:sldId id="579" r:id="rId25"/>
    <p:sldId id="606" r:id="rId26"/>
    <p:sldId id="553" r:id="rId27"/>
    <p:sldId id="554" r:id="rId2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816366A-170B-4AFA-8B68-55BE2E686BE3}">
          <p14:sldIdLst>
            <p14:sldId id="582"/>
            <p14:sldId id="583"/>
          </p14:sldIdLst>
        </p14:section>
        <p14:section name="Untitled Section" id="{4D179379-D3AC-4737-B878-D84BEDE9DC66}">
          <p14:sldIdLst>
            <p14:sldId id="528"/>
            <p14:sldId id="607"/>
            <p14:sldId id="585"/>
            <p14:sldId id="604"/>
            <p14:sldId id="533"/>
            <p14:sldId id="590"/>
            <p14:sldId id="591"/>
            <p14:sldId id="574"/>
            <p14:sldId id="571"/>
            <p14:sldId id="555"/>
            <p14:sldId id="593"/>
            <p14:sldId id="594"/>
            <p14:sldId id="595"/>
            <p14:sldId id="597"/>
            <p14:sldId id="605"/>
            <p14:sldId id="529"/>
            <p14:sldId id="602"/>
            <p14:sldId id="599"/>
            <p14:sldId id="600"/>
            <p14:sldId id="608"/>
            <p14:sldId id="603"/>
            <p14:sldId id="579"/>
            <p14:sldId id="606"/>
            <p14:sldId id="553"/>
            <p14:sldId id="55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9900"/>
    <a:srgbClr val="9999FF"/>
    <a:srgbClr val="A50021"/>
    <a:srgbClr val="660066"/>
    <a:srgbClr val="CCEC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0909" autoAdjust="0"/>
  </p:normalViewPr>
  <p:slideViewPr>
    <p:cSldViewPr snapToGrid="0">
      <p:cViewPr varScale="1">
        <p:scale>
          <a:sx n="87" d="100"/>
          <a:sy n="87" d="100"/>
        </p:scale>
        <p:origin x="131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3300"/>
    </p:cViewPr>
  </p:sorterViewPr>
  <p:notesViewPr>
    <p:cSldViewPr snapToGrid="0">
      <p:cViewPr varScale="1">
        <p:scale>
          <a:sx n="31" d="100"/>
          <a:sy n="31" d="100"/>
        </p:scale>
        <p:origin x="-1206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r>
              <a:rPr lang="en-US"/>
              <a:t>Michael O. Hamada, D.D.S.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6836D10C-5903-4369-8E6C-F870C28322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977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1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7346ED9F-8F23-4364-B50E-E442C2BB733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291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0887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464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298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720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273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710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215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690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0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381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841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kumimoji="0"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kumimoji="0"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244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kumimoji="0"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kumimoji="0"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09" r:id="rId1"/>
    <p:sldLayoutId id="2147485000" r:id="rId2"/>
    <p:sldLayoutId id="2147485010" r:id="rId3"/>
    <p:sldLayoutId id="2147485001" r:id="rId4"/>
    <p:sldLayoutId id="2147485002" r:id="rId5"/>
    <p:sldLayoutId id="2147485003" r:id="rId6"/>
    <p:sldLayoutId id="2147485004" r:id="rId7"/>
    <p:sldLayoutId id="2147485005" r:id="rId8"/>
    <p:sldLayoutId id="2147485011" r:id="rId9"/>
    <p:sldLayoutId id="2147485006" r:id="rId10"/>
    <p:sldLayoutId id="2147485007" r:id="rId11"/>
    <p:sldLayoutId id="214748500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20504" y="3467334"/>
            <a:ext cx="8387861" cy="95410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rgbClr val="0070C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sr-Cyrl-CS" sz="2800" b="1" dirty="0" smtClean="0">
                <a:cs typeface="Times New Roman" pitchFamily="18" charset="0"/>
              </a:rPr>
              <a:t>КОНТРОЛНИ</a:t>
            </a:r>
            <a:r>
              <a:rPr lang="sr-Latn-RS" sz="2800" b="1" dirty="0" smtClean="0">
                <a:cs typeface="Times New Roman" pitchFamily="18" charset="0"/>
              </a:rPr>
              <a:t> </a:t>
            </a:r>
            <a:r>
              <a:rPr lang="sr-Cyrl-CS" sz="2800" b="1" dirty="0">
                <a:cs typeface="Times New Roman" pitchFamily="18" charset="0"/>
              </a:rPr>
              <a:t>ПРЕГЛЕДИ</a:t>
            </a:r>
            <a:r>
              <a:rPr lang="sr-Latn-RS" sz="2800" b="1" dirty="0">
                <a:cs typeface="Times New Roman" pitchFamily="18" charset="0"/>
              </a:rPr>
              <a:t>, </a:t>
            </a:r>
            <a:r>
              <a:rPr lang="sr-Cyrl-CS" sz="2800" b="1" dirty="0" smtClean="0">
                <a:cs typeface="Times New Roman" pitchFamily="18" charset="0"/>
              </a:rPr>
              <a:t>КОРЕКТУРЕ,</a:t>
            </a:r>
            <a:endParaRPr lang="sr-Cyrl-RS" sz="2800" b="1" dirty="0">
              <a:cs typeface="Times New Roman" pitchFamily="18" charset="0"/>
            </a:endParaRPr>
          </a:p>
          <a:p>
            <a:pPr algn="ctr">
              <a:defRPr/>
            </a:pPr>
            <a:r>
              <a:rPr lang="sr-Cyrl-CS" sz="2800" b="1" dirty="0" smtClean="0">
                <a:cs typeface="Times New Roman" pitchFamily="18" charset="0"/>
              </a:rPr>
              <a:t>РЕПАРАТУРЕ</a:t>
            </a:r>
            <a:r>
              <a:rPr lang="sr-Latn-RS" sz="2800" b="1" dirty="0" smtClean="0">
                <a:cs typeface="Times New Roman" pitchFamily="18" charset="0"/>
              </a:rPr>
              <a:t> </a:t>
            </a:r>
            <a:r>
              <a:rPr lang="sr-Cyrl-CS" sz="2800" b="1" dirty="0">
                <a:cs typeface="Times New Roman" pitchFamily="18" charset="0"/>
              </a:rPr>
              <a:t>И</a:t>
            </a:r>
            <a:r>
              <a:rPr lang="sr-Latn-RS" sz="2800" b="1" dirty="0">
                <a:cs typeface="Times New Roman" pitchFamily="18" charset="0"/>
              </a:rPr>
              <a:t> </a:t>
            </a:r>
            <a:r>
              <a:rPr lang="sr-Cyrl-CS" sz="2800" b="1" dirty="0">
                <a:cs typeface="Times New Roman" pitchFamily="18" charset="0"/>
              </a:rPr>
              <a:t>ПОДЛАГАЊА</a:t>
            </a:r>
            <a:r>
              <a:rPr lang="sr-Latn-RS" sz="2800" b="1" dirty="0">
                <a:cs typeface="Times New Roman" pitchFamily="18" charset="0"/>
              </a:rPr>
              <a:t> </a:t>
            </a:r>
            <a:r>
              <a:rPr lang="sr-Cyrl-CS" sz="2800" b="1" dirty="0" smtClean="0">
                <a:cs typeface="Times New Roman" pitchFamily="18" charset="0"/>
              </a:rPr>
              <a:t>ПСП</a:t>
            </a:r>
            <a:endParaRPr lang="en-GB" sz="2800" b="1" dirty="0">
              <a:cs typeface="Times New Roman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4872038" y="2131628"/>
            <a:ext cx="3253154" cy="87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205046" y="1744733"/>
            <a:ext cx="2920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CS" sz="18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МОБИЛНА ПРОТЕТИКА</a:t>
            </a:r>
            <a:endParaRPr kumimoji="0" lang="en-GB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778120" y="815523"/>
            <a:ext cx="33070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Факултет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медицинских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наука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5563883" y="806742"/>
            <a:ext cx="2971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Универзитет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у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Крагујевцу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4" name="Picture 6" descr="DAS Medicinske nauke,Fakultet medicinskih nauka,Kragujevac | NajStudent.c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4456" y="195700"/>
            <a:ext cx="1639765" cy="1422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Straight Connector 14"/>
          <p:cNvCxnSpPr/>
          <p:nvPr/>
        </p:nvCxnSpPr>
        <p:spPr>
          <a:xfrm>
            <a:off x="959461" y="1617702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3118522" y="3202161"/>
            <a:ext cx="3253154" cy="87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539453" y="2841039"/>
            <a:ext cx="2549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CS" sz="18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Наставна</a:t>
            </a:r>
            <a:r>
              <a:rPr kumimoji="0" lang="sr-Latn-RS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sr-Cyrl-C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јединица</a:t>
            </a:r>
            <a:r>
              <a:rPr kumimoji="0" lang="sr-Latn-R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sr-Cyrl-RS" sz="1800" b="1" i="1" noProof="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15</a:t>
            </a:r>
            <a:endParaRPr kumimoji="0" lang="en-GB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429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165"/>
    </mc:Choice>
    <mc:Fallback xmlns="">
      <p:transition spd="slow" advTm="50165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608479" y="1509436"/>
            <a:ext cx="83069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b="1" dirty="0"/>
              <a:t>ПСП</a:t>
            </a:r>
            <a:r>
              <a:rPr lang="en-US" b="1" dirty="0"/>
              <a:t> </a:t>
            </a:r>
            <a:r>
              <a:rPr lang="sr-Cyrl-CS" b="1" dirty="0"/>
              <a:t>са</a:t>
            </a:r>
            <a:r>
              <a:rPr lang="en-US" b="1" dirty="0"/>
              <a:t> </a:t>
            </a:r>
            <a:r>
              <a:rPr lang="sr-Cyrl-CS" b="1" dirty="0"/>
              <a:t>ливеним</a:t>
            </a:r>
            <a:r>
              <a:rPr lang="en-US" b="1" dirty="0"/>
              <a:t> </a:t>
            </a:r>
            <a:r>
              <a:rPr lang="sr-Cyrl-CS" b="1" dirty="0"/>
              <a:t>кукицама</a:t>
            </a:r>
            <a:r>
              <a:rPr lang="en-US" dirty="0"/>
              <a:t>. </a:t>
            </a:r>
            <a:r>
              <a:rPr lang="sr-Cyrl-CS" u="sng" dirty="0">
                <a:solidFill>
                  <a:srgbClr val="FF0000"/>
                </a:solidFill>
              </a:rPr>
              <a:t>Није</a:t>
            </a:r>
            <a:r>
              <a:rPr lang="en-US" u="sng" dirty="0">
                <a:solidFill>
                  <a:srgbClr val="FF0000"/>
                </a:solidFill>
              </a:rPr>
              <a:t> </a:t>
            </a:r>
            <a:r>
              <a:rPr lang="sr-Cyrl-CS" u="sng" dirty="0">
                <a:solidFill>
                  <a:srgbClr val="FF0000"/>
                </a:solidFill>
              </a:rPr>
              <a:t>дозвољено</a:t>
            </a:r>
            <a:r>
              <a:rPr lang="en-US" u="sng" dirty="0">
                <a:solidFill>
                  <a:srgbClr val="FF0000"/>
                </a:solidFill>
              </a:rPr>
              <a:t> </a:t>
            </a:r>
            <a:r>
              <a:rPr lang="sr-Cyrl-CS" u="sng" dirty="0">
                <a:solidFill>
                  <a:srgbClr val="FF0000"/>
                </a:solidFill>
              </a:rPr>
              <a:t>активирање</a:t>
            </a:r>
            <a:r>
              <a:rPr lang="en-US" u="sng" dirty="0">
                <a:solidFill>
                  <a:srgbClr val="FF0000"/>
                </a:solidFill>
              </a:rPr>
              <a:t> </a:t>
            </a:r>
            <a:r>
              <a:rPr lang="sr-Cyrl-CS" u="sng" dirty="0">
                <a:solidFill>
                  <a:srgbClr val="FF0000"/>
                </a:solidFill>
              </a:rPr>
              <a:t>ливених</a:t>
            </a:r>
            <a:r>
              <a:rPr lang="en-US" u="sng" dirty="0">
                <a:solidFill>
                  <a:srgbClr val="FF0000"/>
                </a:solidFill>
              </a:rPr>
              <a:t> </a:t>
            </a:r>
            <a:r>
              <a:rPr lang="sr-Cyrl-CS" u="sng" dirty="0" smtClean="0">
                <a:solidFill>
                  <a:srgbClr val="FF0000"/>
                </a:solidFill>
              </a:rPr>
              <a:t>кукица</a:t>
            </a:r>
            <a:r>
              <a:rPr lang="sr-Cyrl-RS" dirty="0"/>
              <a:t> </a:t>
            </a:r>
            <a:r>
              <a:rPr lang="sr-Cyrl-RS" dirty="0" smtClean="0"/>
              <a:t>– </a:t>
            </a:r>
            <a:r>
              <a:rPr lang="sr-Cyrl-RS" dirty="0" smtClean="0">
                <a:solidFill>
                  <a:schemeClr val="accent1"/>
                </a:solidFill>
              </a:rPr>
              <a:t>могуће је </a:t>
            </a:r>
            <a:r>
              <a:rPr lang="sr-Cyrl-RS" b="1" dirty="0" smtClean="0">
                <a:solidFill>
                  <a:schemeClr val="accent1"/>
                </a:solidFill>
              </a:rPr>
              <a:t>израдити нову ливену кукицу</a:t>
            </a:r>
            <a:r>
              <a:rPr lang="sr-Cyrl-RS" dirty="0" smtClean="0">
                <a:solidFill>
                  <a:schemeClr val="accent1"/>
                </a:solidFill>
              </a:rPr>
              <a:t>!!!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360863" y="4230688"/>
            <a:ext cx="533400" cy="1376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93702" y="2786029"/>
            <a:ext cx="4796118" cy="34163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sr-Cyrl-RS" sz="1800" b="1" dirty="0" smtClean="0"/>
              <a:t>Процедура</a:t>
            </a:r>
          </a:p>
          <a:p>
            <a:pPr marL="285750" indent="-285750">
              <a:buFontTx/>
              <a:buChar char="-"/>
            </a:pPr>
            <a:r>
              <a:rPr lang="sr-Cyrl-RS" sz="1800" dirty="0" smtClean="0"/>
              <a:t>Отисак преко протезе</a:t>
            </a:r>
          </a:p>
          <a:p>
            <a:pPr marL="285750" indent="-285750">
              <a:buFontTx/>
              <a:buChar char="-"/>
            </a:pPr>
            <a:r>
              <a:rPr lang="sr-Cyrl-RS" sz="1800" dirty="0" smtClean="0"/>
              <a:t>Израда радног модела (гипс)</a:t>
            </a:r>
          </a:p>
          <a:p>
            <a:pPr marL="285750" indent="-285750">
              <a:buFontTx/>
              <a:buChar char="-"/>
            </a:pPr>
            <a:r>
              <a:rPr lang="sr-Cyrl-RS" sz="1800" dirty="0" smtClean="0"/>
              <a:t>Припрема модела за дубли</a:t>
            </a:r>
            <a:r>
              <a:rPr lang="sr-Cyrl-RS" sz="1800" dirty="0"/>
              <a:t>р</a:t>
            </a:r>
            <a:r>
              <a:rPr lang="sr-Cyrl-RS" sz="1800" dirty="0" smtClean="0"/>
              <a:t>ање и дублирање радног модела  (ват. маса)</a:t>
            </a:r>
          </a:p>
          <a:p>
            <a:pPr marL="285750" indent="-285750">
              <a:buFontTx/>
              <a:buChar char="-"/>
            </a:pPr>
            <a:r>
              <a:rPr lang="sr-Cyrl-RS" sz="1800" dirty="0" smtClean="0"/>
              <a:t>Моделовање ливене кукице у воску</a:t>
            </a:r>
          </a:p>
          <a:p>
            <a:pPr marL="285750" indent="-285750">
              <a:buFontTx/>
              <a:buChar char="-"/>
            </a:pPr>
            <a:r>
              <a:rPr lang="sr-Cyrl-RS" sz="1800" dirty="0" smtClean="0"/>
              <a:t>Улагање у ватростални блок </a:t>
            </a:r>
          </a:p>
          <a:p>
            <a:pPr marL="285750" indent="-285750">
              <a:buFontTx/>
              <a:buChar char="-"/>
            </a:pPr>
            <a:r>
              <a:rPr lang="sr-Cyrl-RS" sz="1800" dirty="0" smtClean="0"/>
              <a:t>Предгревање и жарење ватросталног блока</a:t>
            </a:r>
          </a:p>
          <a:p>
            <a:pPr marL="285750" indent="-285750">
              <a:buFontTx/>
              <a:buChar char="-"/>
            </a:pPr>
            <a:r>
              <a:rPr lang="sr-Cyrl-RS" sz="1800" dirty="0" smtClean="0"/>
              <a:t>Топљење и ливење легуре</a:t>
            </a:r>
          </a:p>
          <a:p>
            <a:pPr marL="285750" indent="-285750">
              <a:buFontTx/>
              <a:buChar char="-"/>
            </a:pPr>
            <a:r>
              <a:rPr lang="sr-Cyrl-RS" sz="1800" dirty="0" smtClean="0"/>
              <a:t>Пескирање</a:t>
            </a:r>
            <a:r>
              <a:rPr lang="sr-Latn-RS" sz="1800" dirty="0" smtClean="0"/>
              <a:t>, o</a:t>
            </a:r>
            <a:r>
              <a:rPr lang="sr-Cyrl-RS" sz="1800" dirty="0" smtClean="0"/>
              <a:t>брада одливка и полирање</a:t>
            </a:r>
          </a:p>
          <a:p>
            <a:pPr marL="285750" indent="-285750">
              <a:buFontTx/>
              <a:buChar char="-"/>
            </a:pPr>
            <a:r>
              <a:rPr lang="sr-Cyrl-RS" sz="1800" dirty="0" smtClean="0"/>
              <a:t>Ласерско везивање или лемљење ливене кукице за метални скелет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234702"/>
            <a:ext cx="914400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dirty="0"/>
              <a:t>        </a:t>
            </a:r>
            <a:r>
              <a:rPr lang="sr-Cyrl-RS" dirty="0" smtClean="0"/>
              <a:t>               </a:t>
            </a:r>
            <a:r>
              <a:rPr lang="sr-Cyrl-CS" dirty="0" smtClean="0"/>
              <a:t>Контролни</a:t>
            </a:r>
            <a:r>
              <a:rPr lang="sr-Latn-RS" dirty="0" smtClean="0"/>
              <a:t> </a:t>
            </a:r>
            <a:r>
              <a:rPr lang="sr-Cyrl-CS" dirty="0"/>
              <a:t>прегледи</a:t>
            </a:r>
            <a:r>
              <a:rPr lang="sr-Latn-RS" dirty="0"/>
              <a:t> </a:t>
            </a:r>
            <a:r>
              <a:rPr lang="sr-Cyrl-RS" dirty="0" smtClean="0"/>
              <a:t>код пацијената са </a:t>
            </a:r>
            <a:r>
              <a:rPr lang="sr-Cyrl-CS" dirty="0" smtClean="0"/>
              <a:t>ПСП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534473" y="713027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5377" y="2926638"/>
            <a:ext cx="2917580" cy="21881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534472" y="1493071"/>
            <a:ext cx="8162319" cy="84736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File:Exclamation-mark-1-animated.gif - Wikimedia Common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7214">
            <a:off x="8513488" y="1422693"/>
            <a:ext cx="521921" cy="156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457199" y="869320"/>
            <a:ext cx="8229600" cy="467458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kumimoji="0" lang="sr-Cyrl-R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Лабаве протезе</a:t>
            </a:r>
            <a:endParaRPr kumimoji="0"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69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312"/>
    </mc:Choice>
    <mc:Fallback xmlns="">
      <p:transition spd="slow" advTm="1103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1" name="TextBox 11"/>
          <p:cNvSpPr txBox="1">
            <a:spLocks noChangeArrowheads="1"/>
          </p:cNvSpPr>
          <p:nvPr/>
        </p:nvSpPr>
        <p:spPr bwMode="auto">
          <a:xfrm>
            <a:off x="613149" y="3559456"/>
            <a:ext cx="10096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sz="1400" dirty="0">
                <a:solidFill>
                  <a:schemeClr val="bg1"/>
                </a:solidFill>
              </a:rPr>
              <a:t>0,00 mm</a:t>
            </a: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478491" y="1405464"/>
            <a:ext cx="8513109" cy="10156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2000" b="1" dirty="0"/>
              <a:t>ПСП</a:t>
            </a:r>
            <a:r>
              <a:rPr lang="en-US" sz="2000" b="1" dirty="0"/>
              <a:t> </a:t>
            </a:r>
            <a:r>
              <a:rPr lang="sr-Cyrl-CS" sz="2000" b="1" dirty="0"/>
              <a:t>са</a:t>
            </a:r>
            <a:r>
              <a:rPr lang="en-US" sz="2000" b="1" dirty="0"/>
              <a:t> </a:t>
            </a:r>
            <a:r>
              <a:rPr lang="sr-Cyrl-CS" sz="2000" b="1" dirty="0"/>
              <a:t>ливеним</a:t>
            </a:r>
            <a:r>
              <a:rPr lang="en-US" sz="2000" b="1" dirty="0"/>
              <a:t> </a:t>
            </a:r>
            <a:r>
              <a:rPr lang="sr-Cyrl-CS" sz="2000" b="1" dirty="0" smtClean="0"/>
              <a:t>кукицама</a:t>
            </a:r>
            <a:r>
              <a:rPr lang="en-US" sz="2000" dirty="0" smtClean="0"/>
              <a:t>. </a:t>
            </a:r>
            <a:r>
              <a:rPr lang="sr-Cyrl-CS" sz="2000" u="sng" dirty="0" smtClean="0">
                <a:solidFill>
                  <a:srgbClr val="FF0000"/>
                </a:solidFill>
              </a:rPr>
              <a:t>Није</a:t>
            </a:r>
            <a:r>
              <a:rPr lang="en-US" sz="2000" u="sng" dirty="0" smtClean="0">
                <a:solidFill>
                  <a:srgbClr val="FF0000"/>
                </a:solidFill>
              </a:rPr>
              <a:t> </a:t>
            </a:r>
            <a:r>
              <a:rPr lang="sr-Cyrl-CS" sz="2000" u="sng" dirty="0" smtClean="0">
                <a:solidFill>
                  <a:srgbClr val="FF0000"/>
                </a:solidFill>
              </a:rPr>
              <a:t>дозвољено</a:t>
            </a:r>
            <a:r>
              <a:rPr lang="en-US" sz="2000" u="sng" dirty="0" smtClean="0">
                <a:solidFill>
                  <a:srgbClr val="FF0000"/>
                </a:solidFill>
              </a:rPr>
              <a:t> </a:t>
            </a:r>
            <a:r>
              <a:rPr lang="sr-Cyrl-CS" sz="2000" u="sng" dirty="0" smtClean="0">
                <a:solidFill>
                  <a:srgbClr val="FF0000"/>
                </a:solidFill>
              </a:rPr>
              <a:t>активирање</a:t>
            </a:r>
            <a:r>
              <a:rPr lang="en-US" sz="2000" u="sng" dirty="0" smtClean="0">
                <a:solidFill>
                  <a:srgbClr val="FF0000"/>
                </a:solidFill>
              </a:rPr>
              <a:t> </a:t>
            </a:r>
            <a:r>
              <a:rPr lang="sr-Cyrl-CS" sz="2000" u="sng" dirty="0" smtClean="0">
                <a:solidFill>
                  <a:srgbClr val="FF0000"/>
                </a:solidFill>
              </a:rPr>
              <a:t>ливених</a:t>
            </a:r>
            <a:r>
              <a:rPr lang="en-US" sz="2000" u="sng" dirty="0" smtClean="0">
                <a:solidFill>
                  <a:srgbClr val="FF0000"/>
                </a:solidFill>
              </a:rPr>
              <a:t> </a:t>
            </a:r>
            <a:r>
              <a:rPr lang="sr-Cyrl-CS" sz="2000" u="sng" dirty="0" smtClean="0">
                <a:solidFill>
                  <a:srgbClr val="FF0000"/>
                </a:solidFill>
              </a:rPr>
              <a:t>кукица</a:t>
            </a:r>
            <a:r>
              <a:rPr lang="sr-Cyrl-RS" sz="2000" dirty="0" smtClean="0"/>
              <a:t> – </a:t>
            </a:r>
            <a:r>
              <a:rPr lang="sr-Cyrl-RS" sz="2000" dirty="0">
                <a:solidFill>
                  <a:schemeClr val="accent1"/>
                </a:solidFill>
              </a:rPr>
              <a:t>м</a:t>
            </a:r>
            <a:r>
              <a:rPr lang="sr-Cyrl-CS" sz="2000" dirty="0" smtClean="0">
                <a:solidFill>
                  <a:schemeClr val="accent1"/>
                </a:solidFill>
              </a:rPr>
              <a:t>огуће</a:t>
            </a:r>
            <a:r>
              <a:rPr lang="en-US" sz="2000" dirty="0" smtClean="0">
                <a:solidFill>
                  <a:schemeClr val="accent1"/>
                </a:solidFill>
              </a:rPr>
              <a:t> </a:t>
            </a:r>
            <a:r>
              <a:rPr lang="sr-Cyrl-CS" sz="2000" dirty="0">
                <a:solidFill>
                  <a:schemeClr val="accent1"/>
                </a:solidFill>
              </a:rPr>
              <a:t>је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sr-Cyrl-CS" sz="2000" dirty="0">
                <a:solidFill>
                  <a:schemeClr val="accent1"/>
                </a:solidFill>
              </a:rPr>
              <a:t>кориговати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sr-Cyrl-CS" sz="2000" dirty="0">
                <a:solidFill>
                  <a:schemeClr val="accent1"/>
                </a:solidFill>
              </a:rPr>
              <a:t>дубину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sr-Cyrl-CS" sz="2000" dirty="0" smtClean="0">
                <a:solidFill>
                  <a:schemeClr val="accent1"/>
                </a:solidFill>
              </a:rPr>
              <a:t>подминираности </a:t>
            </a:r>
            <a:r>
              <a:rPr lang="sr-Cyrl-CS" sz="2000" dirty="0">
                <a:solidFill>
                  <a:schemeClr val="accent1"/>
                </a:solidFill>
              </a:rPr>
              <a:t>и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sr-Cyrl-CS" sz="2000" dirty="0">
                <a:solidFill>
                  <a:schemeClr val="accent1"/>
                </a:solidFill>
              </a:rPr>
              <a:t>тако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sr-Cyrl-CS" sz="2000" dirty="0">
                <a:solidFill>
                  <a:schemeClr val="accent1"/>
                </a:solidFill>
              </a:rPr>
              <a:t>створити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sr-Cyrl-CS" sz="2000" dirty="0">
                <a:solidFill>
                  <a:schemeClr val="accent1"/>
                </a:solidFill>
              </a:rPr>
              <a:t>боље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sr-Cyrl-CS" sz="2000" dirty="0">
                <a:solidFill>
                  <a:schemeClr val="accent1"/>
                </a:solidFill>
              </a:rPr>
              <a:t>услове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sr-Cyrl-CS" sz="2000" dirty="0">
                <a:solidFill>
                  <a:schemeClr val="accent1"/>
                </a:solidFill>
              </a:rPr>
              <a:t>за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sr-Cyrl-CS" sz="2000" dirty="0">
                <a:solidFill>
                  <a:schemeClr val="accent1"/>
                </a:solidFill>
              </a:rPr>
              <a:t>ливену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sr-Cyrl-CS" sz="2000" dirty="0">
                <a:solidFill>
                  <a:schemeClr val="accent1"/>
                </a:solidFill>
              </a:rPr>
              <a:t>кукицу</a:t>
            </a:r>
            <a:endParaRPr lang="sr-Cyrl-RS" sz="2000" dirty="0" smtClean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34702"/>
            <a:ext cx="914400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dirty="0"/>
              <a:t>        </a:t>
            </a:r>
            <a:r>
              <a:rPr lang="sr-Cyrl-RS" dirty="0" smtClean="0"/>
              <a:t>               </a:t>
            </a:r>
            <a:r>
              <a:rPr lang="sr-Cyrl-CS" dirty="0" smtClean="0"/>
              <a:t>Контролни</a:t>
            </a:r>
            <a:r>
              <a:rPr lang="sr-Latn-RS" dirty="0" smtClean="0"/>
              <a:t> </a:t>
            </a:r>
            <a:r>
              <a:rPr lang="sr-Cyrl-CS" dirty="0"/>
              <a:t>прегледи</a:t>
            </a:r>
            <a:r>
              <a:rPr lang="sr-Latn-RS" dirty="0"/>
              <a:t> </a:t>
            </a:r>
            <a:r>
              <a:rPr lang="sr-Cyrl-RS" dirty="0" smtClean="0"/>
              <a:t>код пацијената са </a:t>
            </a:r>
            <a:r>
              <a:rPr lang="sr-Cyrl-CS" dirty="0" smtClean="0"/>
              <a:t>ПСП</a:t>
            </a: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534473" y="713027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/>
          <p:cNvSpPr txBox="1">
            <a:spLocks/>
          </p:cNvSpPr>
          <p:nvPr/>
        </p:nvSpPr>
        <p:spPr>
          <a:xfrm>
            <a:off x="457199" y="869320"/>
            <a:ext cx="8229600" cy="467458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kumimoji="0" lang="sr-Cyrl-R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Лабаве протезе</a:t>
            </a:r>
            <a:endParaRPr kumimoji="0"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6303" r="29334"/>
          <a:stretch/>
        </p:blipFill>
        <p:spPr>
          <a:xfrm>
            <a:off x="534473" y="2723514"/>
            <a:ext cx="1380312" cy="16372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4361" r="29898"/>
          <a:stretch/>
        </p:blipFill>
        <p:spPr>
          <a:xfrm>
            <a:off x="2996731" y="2724297"/>
            <a:ext cx="1460969" cy="170554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Right Arrow 5"/>
          <p:cNvSpPr/>
          <p:nvPr/>
        </p:nvSpPr>
        <p:spPr>
          <a:xfrm>
            <a:off x="2116098" y="3376100"/>
            <a:ext cx="679320" cy="457200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5" descr="F:\Documents\PP sredjena poglavlja\IX poglavlje\tif\09-050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491" y="5082326"/>
            <a:ext cx="1974563" cy="14080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8" name="Picture 6" descr="F:\Documents\PP sredjena poglavlja\IX poglavlje\tif\09-051.t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40408" y="5082326"/>
            <a:ext cx="1930136" cy="144312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9" name="Right Arrow 18"/>
          <p:cNvSpPr/>
          <p:nvPr/>
        </p:nvSpPr>
        <p:spPr>
          <a:xfrm>
            <a:off x="2657071" y="5557763"/>
            <a:ext cx="679320" cy="457200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" name="Picture 2" descr="F:\Documents\PP sredjena poglavlja\IX poglavlje\tif\09-053.t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34907" y="3304518"/>
            <a:ext cx="2173557" cy="14063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Picture 3" descr="F:\Documents\PP sredjena poglavlja\IX poglavlje\tif\09-048.t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13670" y="5142443"/>
            <a:ext cx="2178538" cy="14104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2" name="TextBox 12"/>
          <p:cNvSpPr txBox="1">
            <a:spLocks noChangeArrowheads="1"/>
          </p:cNvSpPr>
          <p:nvPr/>
        </p:nvSpPr>
        <p:spPr bwMode="auto">
          <a:xfrm>
            <a:off x="6902939" y="3800235"/>
            <a:ext cx="835270" cy="307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sz="1400" dirty="0"/>
              <a:t>0,50 mm</a:t>
            </a:r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5940180" y="5557763"/>
            <a:ext cx="835270" cy="307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sz="1400" dirty="0" smtClean="0"/>
              <a:t>0,</a:t>
            </a:r>
            <a:r>
              <a:rPr lang="sr-Latn-RS" sz="1400" dirty="0" smtClean="0"/>
              <a:t>00</a:t>
            </a:r>
            <a:r>
              <a:rPr lang="en-US" sz="1400" dirty="0" smtClean="0"/>
              <a:t> </a:t>
            </a:r>
            <a:r>
              <a:rPr lang="en-US" sz="1400" dirty="0"/>
              <a:t>mm</a:t>
            </a:r>
          </a:p>
        </p:txBody>
      </p:sp>
      <p:sp>
        <p:nvSpPr>
          <p:cNvPr id="24" name="Right Arrow 23"/>
          <p:cNvSpPr/>
          <p:nvPr/>
        </p:nvSpPr>
        <p:spPr>
          <a:xfrm rot="18260295">
            <a:off x="7534148" y="4865900"/>
            <a:ext cx="431163" cy="292771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>
            <a:off x="5819128" y="6662026"/>
            <a:ext cx="337624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Преузето из уџбеника „Стоматолошка протетика-парцијалне протезе“, Драгослав Стаменковић</a:t>
            </a:r>
            <a:endParaRPr lang="en-GB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47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340"/>
    </mc:Choice>
    <mc:Fallback xmlns="">
      <p:transition spd="slow" advTm="703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2" grpId="0" animBg="1"/>
      <p:bldP spid="23" grpId="0" animBg="1"/>
      <p:bldP spid="24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269003" y="1168902"/>
            <a:ext cx="3137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1600" b="1" dirty="0"/>
              <a:t>ПСП</a:t>
            </a:r>
            <a:r>
              <a:rPr lang="en-US" sz="1600" b="1" dirty="0"/>
              <a:t> </a:t>
            </a:r>
            <a:r>
              <a:rPr lang="sr-Cyrl-CS" sz="1600" b="1" dirty="0"/>
              <a:t>са</a:t>
            </a:r>
            <a:r>
              <a:rPr lang="en-US" sz="1600" b="1" dirty="0"/>
              <a:t> </a:t>
            </a:r>
            <a:r>
              <a:rPr lang="sr-Cyrl-CS" sz="1600" b="1" dirty="0"/>
              <a:t>атечменима</a:t>
            </a:r>
            <a:r>
              <a:rPr lang="en-US" sz="1600" dirty="0"/>
              <a:t>. </a:t>
            </a:r>
            <a:endParaRPr lang="sr-Latn-RS" sz="1600" dirty="0" smtClean="0"/>
          </a:p>
          <a:p>
            <a:r>
              <a:rPr lang="sr-Cyrl-CS" sz="1600" dirty="0" smtClean="0"/>
              <a:t>Заменити</a:t>
            </a:r>
            <a:r>
              <a:rPr lang="en-US" sz="1600" dirty="0" smtClean="0"/>
              <a:t> </a:t>
            </a:r>
            <a:r>
              <a:rPr lang="sr-Cyrl-CS" sz="1600" dirty="0"/>
              <a:t>матрицу</a:t>
            </a:r>
            <a:r>
              <a:rPr lang="en-US" sz="1600" dirty="0"/>
              <a:t> </a:t>
            </a:r>
            <a:r>
              <a:rPr lang="sr-Cyrl-CS" sz="1600" dirty="0"/>
              <a:t>код</a:t>
            </a:r>
            <a:r>
              <a:rPr lang="en-US" sz="1600" dirty="0"/>
              <a:t> </a:t>
            </a:r>
            <a:r>
              <a:rPr lang="sr-Cyrl-CS" sz="1600" dirty="0" smtClean="0"/>
              <a:t>клизача</a:t>
            </a:r>
            <a:r>
              <a:rPr lang="sr-Latn-RS" sz="1600" dirty="0" smtClean="0"/>
              <a:t>.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234702"/>
            <a:ext cx="914400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dirty="0"/>
              <a:t>        </a:t>
            </a:r>
            <a:r>
              <a:rPr lang="sr-Cyrl-RS" dirty="0" smtClean="0"/>
              <a:t>               </a:t>
            </a:r>
            <a:r>
              <a:rPr lang="sr-Cyrl-CS" dirty="0" smtClean="0"/>
              <a:t>Контролни</a:t>
            </a:r>
            <a:r>
              <a:rPr lang="sr-Latn-RS" dirty="0" smtClean="0"/>
              <a:t> </a:t>
            </a:r>
            <a:r>
              <a:rPr lang="sr-Cyrl-CS" dirty="0"/>
              <a:t>прегледи</a:t>
            </a:r>
            <a:r>
              <a:rPr lang="sr-Latn-RS" dirty="0"/>
              <a:t> </a:t>
            </a:r>
            <a:r>
              <a:rPr lang="sr-Cyrl-RS" dirty="0" smtClean="0"/>
              <a:t>код пацијената са </a:t>
            </a:r>
            <a:r>
              <a:rPr lang="sr-Cyrl-CS" dirty="0" smtClean="0"/>
              <a:t>ПСП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534473" y="713027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 txBox="1">
            <a:spLocks/>
          </p:cNvSpPr>
          <p:nvPr/>
        </p:nvSpPr>
        <p:spPr>
          <a:xfrm>
            <a:off x="269003" y="735261"/>
            <a:ext cx="8229600" cy="467458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kumimoji="0" lang="sr-Cyrl-R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Лабаве протезе</a:t>
            </a:r>
            <a:endParaRPr kumimoji="0"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18743"/>
          <a:stretch/>
        </p:blipFill>
        <p:spPr>
          <a:xfrm>
            <a:off x="83884" y="1875085"/>
            <a:ext cx="2089602" cy="157392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2647" y="1800019"/>
            <a:ext cx="2104955" cy="13921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3878" y="2087328"/>
            <a:ext cx="1721545" cy="1131098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>
            <a:off x="686079" y="2048413"/>
            <a:ext cx="165353" cy="56554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ight Arrow 19"/>
          <p:cNvSpPr/>
          <p:nvPr/>
        </p:nvSpPr>
        <p:spPr>
          <a:xfrm>
            <a:off x="2072597" y="2524015"/>
            <a:ext cx="315282" cy="25772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3"/>
          <p:cNvSpPr txBox="1">
            <a:spLocks noChangeArrowheads="1"/>
          </p:cNvSpPr>
          <p:nvPr/>
        </p:nvSpPr>
        <p:spPr bwMode="auto">
          <a:xfrm>
            <a:off x="5238801" y="1004299"/>
            <a:ext cx="37056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1600" b="1" dirty="0"/>
              <a:t>ПСП</a:t>
            </a:r>
            <a:r>
              <a:rPr lang="en-US" sz="1600" b="1" dirty="0"/>
              <a:t> </a:t>
            </a:r>
            <a:r>
              <a:rPr lang="sr-Cyrl-CS" sz="1600" b="1" dirty="0"/>
              <a:t>са</a:t>
            </a:r>
            <a:r>
              <a:rPr lang="en-US" sz="1600" b="1" dirty="0"/>
              <a:t> </a:t>
            </a:r>
            <a:r>
              <a:rPr lang="sr-Cyrl-CS" sz="1600" b="1" dirty="0"/>
              <a:t>атечменима</a:t>
            </a:r>
            <a:r>
              <a:rPr lang="en-US" sz="1600" dirty="0"/>
              <a:t>. </a:t>
            </a:r>
            <a:endParaRPr lang="sr-Latn-RS" sz="1600" dirty="0" smtClean="0"/>
          </a:p>
          <a:p>
            <a:r>
              <a:rPr lang="sr-Cyrl-CS" sz="1600" dirty="0" smtClean="0"/>
              <a:t>Заменити</a:t>
            </a:r>
            <a:r>
              <a:rPr lang="en-US" sz="1600" dirty="0" smtClean="0"/>
              <a:t> </a:t>
            </a:r>
            <a:r>
              <a:rPr lang="sr-Cyrl-CS" sz="1600" dirty="0" smtClean="0"/>
              <a:t>дугме</a:t>
            </a:r>
            <a:r>
              <a:rPr lang="en-US" sz="1600" dirty="0" smtClean="0"/>
              <a:t> </a:t>
            </a:r>
            <a:r>
              <a:rPr lang="sr-Cyrl-CS" sz="1600" dirty="0"/>
              <a:t>код</a:t>
            </a:r>
            <a:r>
              <a:rPr lang="en-US" sz="1600" dirty="0"/>
              <a:t> </a:t>
            </a:r>
            <a:r>
              <a:rPr lang="sr-Cyrl-CS" sz="1600" dirty="0"/>
              <a:t>дугмичастог</a:t>
            </a:r>
            <a:r>
              <a:rPr lang="en-US" sz="1600" dirty="0"/>
              <a:t> </a:t>
            </a:r>
            <a:r>
              <a:rPr lang="sr-Cyrl-CS" sz="1600" dirty="0"/>
              <a:t>сидра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pic>
        <p:nvPicPr>
          <p:cNvPr id="24" name="Picture 4" descr="12a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" t="7543" r="4516" b="3376"/>
          <a:stretch/>
        </p:blipFill>
        <p:spPr bwMode="auto">
          <a:xfrm>
            <a:off x="2387878" y="4585260"/>
            <a:ext cx="2532805" cy="166370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1613932" y="6452910"/>
            <a:ext cx="427164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Latn-CS" sz="1400" b="1" dirty="0"/>
              <a:t>FGP</a:t>
            </a:r>
            <a:r>
              <a:rPr lang="sr-Latn-CS" sz="1400" dirty="0"/>
              <a:t> (Friktions-Geschiebe-Passung) kompozit, Bredent</a:t>
            </a:r>
          </a:p>
        </p:txBody>
      </p: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379926" y="3791003"/>
            <a:ext cx="600870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1600" b="1" dirty="0"/>
              <a:t>ПСП</a:t>
            </a:r>
            <a:r>
              <a:rPr lang="en-US" sz="1600" b="1" dirty="0"/>
              <a:t> </a:t>
            </a:r>
            <a:r>
              <a:rPr lang="sr-Cyrl-CS" sz="1600" b="1" dirty="0"/>
              <a:t>са</a:t>
            </a:r>
            <a:r>
              <a:rPr lang="en-US" sz="1600" b="1" dirty="0"/>
              <a:t> </a:t>
            </a:r>
            <a:r>
              <a:rPr lang="sr-Cyrl-CS" sz="1600" b="1" dirty="0" smtClean="0"/>
              <a:t>телескопима</a:t>
            </a:r>
            <a:r>
              <a:rPr lang="en-US" sz="1600" dirty="0"/>
              <a:t>. </a:t>
            </a:r>
            <a:endParaRPr lang="sr-Latn-RS" sz="1600" dirty="0" smtClean="0"/>
          </a:p>
          <a:p>
            <a:r>
              <a:rPr lang="sr-Cyrl-RS" sz="1600" dirty="0" smtClean="0"/>
              <a:t>Подложити унутрашњу површину спољашње круне</a:t>
            </a:r>
            <a:r>
              <a:rPr lang="sr-Latn-RS" sz="1600" dirty="0" smtClean="0"/>
              <a:t> </a:t>
            </a:r>
            <a:r>
              <a:rPr lang="sr-Cyrl-RS" sz="1600" dirty="0" smtClean="0"/>
              <a:t>композитом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sp>
        <p:nvSpPr>
          <p:cNvPr id="21" name="Curved Down Arrow 20"/>
          <p:cNvSpPr/>
          <p:nvPr/>
        </p:nvSpPr>
        <p:spPr>
          <a:xfrm rot="2547918" flipH="1">
            <a:off x="4116185" y="5670429"/>
            <a:ext cx="675621" cy="272561"/>
          </a:xfrm>
          <a:prstGeom prst="curved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61632" y="6699113"/>
            <a:ext cx="337624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Преузето из уџбеника „Стоматолошка протетика-парцијалне протезе“, Драгослав Стаменковић</a:t>
            </a:r>
            <a:endParaRPr lang="en-GB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311"/>
    </mc:Choice>
    <mc:Fallback xmlns="">
      <p:transition spd="slow" advTm="183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20" grpId="0" animBg="1"/>
      <p:bldP spid="23" grpId="0"/>
      <p:bldP spid="25" grpId="0"/>
      <p:bldP spid="26" grpId="0"/>
      <p:bldP spid="21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7683"/>
            <a:ext cx="8229600" cy="502627"/>
          </a:xfrm>
        </p:spPr>
        <p:txBody>
          <a:bodyPr>
            <a:normAutofit fontScale="90000"/>
          </a:bodyPr>
          <a:lstStyle/>
          <a:p>
            <a:r>
              <a:rPr lang="sr-Cyrl-R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Фонетске сметње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831360"/>
            <a:ext cx="8229600" cy="3243506"/>
          </a:xfrm>
        </p:spPr>
        <p:txBody>
          <a:bodyPr>
            <a:normAutofit/>
          </a:bodyPr>
          <a:lstStyle/>
          <a:p>
            <a:pPr marL="0" indent="0">
              <a:buClrTx/>
              <a:buNone/>
            </a:pPr>
            <a:endParaRPr lang="sr-Cyrl-RS" sz="1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sr-Cyrl-RS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Узроци фонетских сметњи</a:t>
            </a:r>
            <a:endParaRPr lang="sr-Latn-RS" sz="18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sr-Cyrl-R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Лоша неуромускуларна контрола</a:t>
            </a:r>
            <a:endParaRPr lang="sr-Latn-R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sr-Cyrl-R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Неодговарајући ниво оклузалне равни</a:t>
            </a:r>
            <a:r>
              <a:rPr lang="sr-Latn-R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(нарочито ако је нижи у односу на ивицу језика)</a:t>
            </a:r>
            <a:endParaRPr lang="sr-Latn-R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sr-Cyrl-R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Неправилна оклузија (постава предњих зуба нарочито значајна)</a:t>
            </a:r>
            <a:endParaRPr lang="sr-Latn-R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sr-Cyrl-R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Зуби постављени ван неутралне зоне (нарочито у пределу премолара и молара</a:t>
            </a:r>
            <a:r>
              <a:rPr lang="sr-Latn-R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sr-Cyrl-R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Дебљина непчане плоче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34702"/>
            <a:ext cx="914400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dirty="0"/>
              <a:t>        </a:t>
            </a:r>
            <a:r>
              <a:rPr lang="sr-Cyrl-RS" dirty="0" smtClean="0"/>
              <a:t>               </a:t>
            </a:r>
            <a:r>
              <a:rPr lang="sr-Cyrl-CS" dirty="0" smtClean="0"/>
              <a:t>Контролни</a:t>
            </a:r>
            <a:r>
              <a:rPr lang="sr-Latn-RS" dirty="0" smtClean="0"/>
              <a:t> </a:t>
            </a:r>
            <a:r>
              <a:rPr lang="sr-Cyrl-CS" dirty="0"/>
              <a:t>прегледи</a:t>
            </a:r>
            <a:r>
              <a:rPr lang="sr-Latn-RS" dirty="0"/>
              <a:t> </a:t>
            </a:r>
            <a:r>
              <a:rPr lang="sr-Cyrl-RS" dirty="0" smtClean="0"/>
              <a:t>код пацијената са </a:t>
            </a:r>
            <a:r>
              <a:rPr lang="sr-Cyrl-CS" dirty="0" smtClean="0"/>
              <a:t>ПСП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4473" y="713027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Open Denture Cartoon with Arms, Legs and Megaphone Stock Illustration -  Illustration of angry, leader: 391561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831" y="1091127"/>
            <a:ext cx="2650969" cy="1988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86861" y="1469169"/>
            <a:ext cx="54072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Tx/>
              <a:buFont typeface="Wingdings" panose="05000000000000000000" pitchFamily="2" charset="2"/>
              <a:buChar char="Ø"/>
            </a:pPr>
            <a:r>
              <a:rPr lang="sr-Cyrl-RS" sz="1800" dirty="0" smtClean="0">
                <a:cs typeface="Times New Roman" panose="02020603050405020304" pitchFamily="18" charset="0"/>
              </a:rPr>
              <a:t>Протез </a:t>
            </a:r>
            <a:r>
              <a:rPr lang="sr-Cyrl-RS" sz="1800" dirty="0">
                <a:cs typeface="Times New Roman" panose="02020603050405020304" pitchFamily="18" charset="0"/>
              </a:rPr>
              <a:t>мењају простор кроз који пролази ваздух при формирању </a:t>
            </a:r>
            <a:r>
              <a:rPr lang="sr-Cyrl-RS" sz="1800" dirty="0" smtClean="0">
                <a:cs typeface="Times New Roman" panose="02020603050405020304" pitchFamily="18" charset="0"/>
              </a:rPr>
              <a:t>гласова</a:t>
            </a:r>
            <a:endParaRPr lang="sr-Latn-RS" sz="1800" dirty="0" smtClean="0">
              <a:cs typeface="Times New Roman" panose="02020603050405020304" pitchFamily="18" charset="0"/>
            </a:endParaRPr>
          </a:p>
          <a:p>
            <a:pPr>
              <a:buClrTx/>
            </a:pPr>
            <a:endParaRPr lang="sr-Latn-RS" sz="1800" dirty="0">
              <a:cs typeface="Times New Roman" panose="02020603050405020304" pitchFamily="18" charset="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sr-Cyrl-RS" sz="1800" dirty="0">
                <a:solidFill>
                  <a:srgbClr val="FF0000"/>
                </a:solidFill>
                <a:cs typeface="Times New Roman" panose="02020603050405020304" pitchFamily="18" charset="0"/>
              </a:rPr>
              <a:t>Говорна адаптација – 2-3 недеље</a:t>
            </a:r>
            <a:endParaRPr lang="sr-Latn-RS" sz="18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86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963" y="897300"/>
            <a:ext cx="8229600" cy="613996"/>
          </a:xfrm>
        </p:spPr>
        <p:txBody>
          <a:bodyPr>
            <a:normAutofit/>
          </a:bodyPr>
          <a:lstStyle/>
          <a:p>
            <a:r>
              <a:rPr lang="sr-Cyrl-R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Гађење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534" y="2373923"/>
            <a:ext cx="8229600" cy="2312378"/>
          </a:xfrm>
        </p:spPr>
        <p:txBody>
          <a:bodyPr>
            <a:noAutofit/>
          </a:bodyPr>
          <a:lstStyle/>
          <a:p>
            <a:pPr marL="0" indent="0">
              <a:buClrTx/>
              <a:buNone/>
            </a:pPr>
            <a:r>
              <a:rPr lang="sr-Cyrl-RS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 би се избегао овај рефлекс при предаји протезе</a:t>
            </a:r>
            <a:r>
              <a:rPr lang="sr-Latn-RS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треба:</a:t>
            </a:r>
          </a:p>
          <a:p>
            <a:pPr>
              <a:buClrTx/>
            </a:pP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протезе овлажити у млакој води, како би се смањио осећај страног тела</a:t>
            </a:r>
          </a:p>
          <a:p>
            <a:pPr>
              <a:buClrTx/>
            </a:pPr>
            <a:r>
              <a:rPr lang="sr-Cyrl-RS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sr-Cyrl-R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реконтролисати дужину протезне плоче у фарингијалном делу. </a:t>
            </a: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Преекстендиране фарингеалне рубове треба скратити, заоблити и високо исполирати</a:t>
            </a:r>
          </a:p>
          <a:p>
            <a:pPr>
              <a:buClrTx/>
            </a:pPr>
            <a:r>
              <a:rPr lang="sr-Cyrl-R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аоблити евентуалне задебљале фарингеалне делове који својом проминенцијом могу да изазивају рефлекс гађења</a:t>
            </a:r>
          </a:p>
          <a:p>
            <a:pPr>
              <a:buClrTx/>
            </a:pPr>
            <a:r>
              <a:rPr lang="sr-Cyrl-R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реконтролисати количину пљувачке. У случају преобимное саливације, предложити пацијенту да више пута испере уста сланом водом, пре стављања протезе</a:t>
            </a:r>
          </a:p>
          <a:p>
            <a:pPr>
              <a:buClrTx/>
            </a:pPr>
            <a:endParaRPr lang="sr-Cyrl-R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Tx/>
              <a:buNone/>
            </a:pPr>
            <a:endParaRPr lang="sr-Cyrl-R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endParaRPr lang="sr-Cyrl-R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endParaRPr lang="sr-Cyrl-R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34702"/>
            <a:ext cx="914400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dirty="0"/>
              <a:t>        </a:t>
            </a:r>
            <a:r>
              <a:rPr lang="sr-Cyrl-RS" dirty="0" smtClean="0"/>
              <a:t>               </a:t>
            </a:r>
            <a:r>
              <a:rPr lang="sr-Cyrl-CS" dirty="0" smtClean="0"/>
              <a:t>Контролни</a:t>
            </a:r>
            <a:r>
              <a:rPr lang="sr-Latn-RS" dirty="0" smtClean="0"/>
              <a:t> </a:t>
            </a:r>
            <a:r>
              <a:rPr lang="sr-Cyrl-CS" dirty="0"/>
              <a:t>прегледи</a:t>
            </a:r>
            <a:r>
              <a:rPr lang="sr-Latn-RS" dirty="0"/>
              <a:t> </a:t>
            </a:r>
            <a:r>
              <a:rPr lang="sr-Cyrl-RS" dirty="0" smtClean="0"/>
              <a:t>код пацијената са </a:t>
            </a:r>
            <a:r>
              <a:rPr lang="sr-Cyrl-CS" dirty="0" smtClean="0"/>
              <a:t>ПСП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534473" y="713027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82963" y="1681547"/>
            <a:ext cx="8732620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sr-Cyrl-RS" sz="1600" b="1" dirty="0">
                <a:cs typeface="Times New Roman" panose="02020603050405020304" pitchFamily="18" charset="0"/>
              </a:rPr>
              <a:t>Пред</a:t>
            </a:r>
            <a:r>
              <a:rPr lang="sr-Latn-RS" sz="1600" b="1" dirty="0">
                <a:cs typeface="Times New Roman" panose="02020603050405020304" pitchFamily="18" charset="0"/>
              </a:rPr>
              <a:t>e</a:t>
            </a:r>
            <a:r>
              <a:rPr lang="sr-Cyrl-RS" sz="1600" b="1" dirty="0">
                <a:cs typeface="Times New Roman" panose="02020603050405020304" pitchFamily="18" charset="0"/>
              </a:rPr>
              <a:t>о одакле полази рефлекс гађења у устима је на задњој трећини непца и дорзуму језика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4106" y="4958862"/>
            <a:ext cx="76053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600" b="1" u="sng" dirty="0" smtClean="0"/>
              <a:t>Рефлекс гађења може бити изазван и: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1600" dirty="0" smtClean="0"/>
              <a:t>Смањењем језичног простора лингвално инклинираним вештачким зубима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1600" dirty="0" smtClean="0"/>
              <a:t>Смањењем вертикалне димензије оклузије</a:t>
            </a:r>
          </a:p>
          <a:p>
            <a:endParaRPr lang="en-GB" sz="1600" dirty="0"/>
          </a:p>
        </p:txBody>
      </p:sp>
      <p:sp>
        <p:nvSpPr>
          <p:cNvPr id="8" name="Right Brace 7"/>
          <p:cNvSpPr/>
          <p:nvPr/>
        </p:nvSpPr>
        <p:spPr>
          <a:xfrm>
            <a:off x="7517423" y="4958862"/>
            <a:ext cx="246185" cy="1077218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7884842" y="5143528"/>
            <a:ext cx="1160584" cy="7078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sr-Cyrl-RS" sz="1000" b="1" dirty="0" smtClean="0">
                <a:solidFill>
                  <a:srgbClr val="FF0000"/>
                </a:solidFill>
              </a:rPr>
              <a:t>НЕОПХОДНО ЈЕ ИЗРАДИТИ НОВЕ ПРОТЕЗЕ!!!</a:t>
            </a:r>
            <a:endParaRPr lang="en-GB" sz="1000" b="1" dirty="0">
              <a:solidFill>
                <a:srgbClr val="FF0000"/>
              </a:solidFill>
            </a:endParaRPr>
          </a:p>
        </p:txBody>
      </p:sp>
      <p:pic>
        <p:nvPicPr>
          <p:cNvPr id="12" name="Picture 11" descr="File:Exclamation-mark-1-animated.gif - Wikimedia Commons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7214">
            <a:off x="8348565" y="3076848"/>
            <a:ext cx="521921" cy="156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6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926" y="1586276"/>
            <a:ext cx="2855643" cy="471851"/>
          </a:xfrm>
        </p:spPr>
        <p:txBody>
          <a:bodyPr>
            <a:normAutofit/>
          </a:bodyPr>
          <a:lstStyle/>
          <a:p>
            <a:r>
              <a:rPr lang="sr-Cyrl-RS" sz="20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Жалбе на лош изглед</a:t>
            </a:r>
            <a:endParaRPr lang="en-US" sz="20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295648"/>
            <a:ext cx="5389686" cy="3920513"/>
          </a:xfrm>
        </p:spPr>
        <p:txBody>
          <a:bodyPr/>
          <a:lstStyle/>
          <a:p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Анамнезом се добијају подаци о томе да ли је пацијент био задовољан претходним надокнадама</a:t>
            </a:r>
          </a:p>
          <a:p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Коректуре на готовим протезама у погледу естетских учинака су ограничене</a:t>
            </a:r>
          </a:p>
          <a:p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Неке од коректура у погледу облика зуба и дијастеме су могуће</a:t>
            </a:r>
          </a:p>
          <a:p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Жалбе на естетски учинак, потврђене објективним налазим, лекар решава коректуром, репаратуром или израдом нове надокнаде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34702"/>
            <a:ext cx="914400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dirty="0"/>
              <a:t>        </a:t>
            </a:r>
            <a:r>
              <a:rPr lang="sr-Cyrl-RS" dirty="0" smtClean="0"/>
              <a:t>               </a:t>
            </a:r>
            <a:r>
              <a:rPr lang="sr-Cyrl-CS" dirty="0" smtClean="0"/>
              <a:t>Контролни</a:t>
            </a:r>
            <a:r>
              <a:rPr lang="sr-Latn-RS" dirty="0" smtClean="0"/>
              <a:t> </a:t>
            </a:r>
            <a:r>
              <a:rPr lang="sr-Cyrl-CS" dirty="0"/>
              <a:t>прегледи</a:t>
            </a:r>
            <a:r>
              <a:rPr lang="sr-Latn-RS" dirty="0"/>
              <a:t> </a:t>
            </a:r>
            <a:r>
              <a:rPr lang="sr-Cyrl-RS" dirty="0" smtClean="0"/>
              <a:t>код пацијената са </a:t>
            </a:r>
            <a:r>
              <a:rPr lang="sr-Cyrl-CS" dirty="0" smtClean="0"/>
              <a:t>ПСП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4473" y="713027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351693" y="1036634"/>
            <a:ext cx="31003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b="1" dirty="0">
                <a:solidFill>
                  <a:schemeClr val="tx2"/>
                </a:solidFill>
              </a:rPr>
              <a:t>Изглед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sr-Cyrl-CS" b="1" dirty="0">
                <a:solidFill>
                  <a:schemeClr val="tx2"/>
                </a:solidFill>
              </a:rPr>
              <a:t>пацијента</a:t>
            </a:r>
            <a:endParaRPr lang="en-US" b="1" dirty="0">
              <a:solidFill>
                <a:schemeClr val="tx2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717" y="2632561"/>
            <a:ext cx="3284408" cy="21856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8161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774992"/>
            <a:ext cx="8229600" cy="529004"/>
          </a:xfrm>
        </p:spPr>
        <p:txBody>
          <a:bodyPr>
            <a:normAutofit fontScale="90000"/>
          </a:bodyPr>
          <a:lstStyle/>
          <a:p>
            <a:r>
              <a:rPr lang="sr-Cyrl-R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Жалбе на функцију жвакања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627" y="1647047"/>
            <a:ext cx="5732955" cy="3905832"/>
          </a:xfrm>
        </p:spPr>
        <p:txBody>
          <a:bodyPr>
            <a:noAutofit/>
          </a:bodyPr>
          <a:lstStyle/>
          <a:p>
            <a:pPr>
              <a:buClrTx/>
              <a:buFont typeface="Wingdings" panose="05000000000000000000" pitchFamily="2" charset="2"/>
              <a:buChar char="q"/>
            </a:pPr>
            <a:r>
              <a:rPr lang="sr-Cyrl-RS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Примедбе на мастикаторну ефикасност се јављају при:</a:t>
            </a:r>
            <a:endParaRPr lang="en-US" sz="20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Tx/>
              <a:buNone/>
            </a:pPr>
            <a:endParaRPr lang="sr-Cyrl-RS" sz="20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Појави бола при служењу протезом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Неправилном положају оклузалне равни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 протеза чији су оклузални рељефи зуба заравњени неправилним коректурама</a:t>
            </a:r>
          </a:p>
          <a:p>
            <a:pPr>
              <a:buClrTx/>
              <a:buFont typeface="Wingdings" panose="05000000000000000000" pitchFamily="2" charset="2"/>
              <a:buChar char="q"/>
            </a:pPr>
            <a:r>
              <a:rPr lang="sr-Cyrl-R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Коректуре се морају вршити пажљиво како коректура једне не би довела до појаве нове грешке</a:t>
            </a:r>
          </a:p>
          <a:p>
            <a:pPr>
              <a:buClrTx/>
              <a:buFont typeface="Wingdings" panose="05000000000000000000" pitchFamily="2" charset="2"/>
              <a:buChar char="q"/>
            </a:pPr>
            <a:r>
              <a:rPr lang="sr-Cyrl-RS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Након сваке коректуре неопходно је исполирати површину протезе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34702"/>
            <a:ext cx="914400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dirty="0"/>
              <a:t>        </a:t>
            </a:r>
            <a:r>
              <a:rPr lang="sr-Cyrl-RS" dirty="0" smtClean="0"/>
              <a:t>               </a:t>
            </a:r>
            <a:r>
              <a:rPr lang="sr-Cyrl-CS" dirty="0" smtClean="0"/>
              <a:t>Контролни</a:t>
            </a:r>
            <a:r>
              <a:rPr lang="sr-Latn-RS" dirty="0" smtClean="0"/>
              <a:t> </a:t>
            </a:r>
            <a:r>
              <a:rPr lang="sr-Cyrl-CS" dirty="0"/>
              <a:t>прегледи</a:t>
            </a:r>
            <a:r>
              <a:rPr lang="sr-Latn-RS" dirty="0"/>
              <a:t> </a:t>
            </a:r>
            <a:r>
              <a:rPr lang="sr-Cyrl-RS" dirty="0" smtClean="0"/>
              <a:t>код пацијената са </a:t>
            </a:r>
            <a:r>
              <a:rPr lang="sr-Cyrl-CS" dirty="0" smtClean="0"/>
              <a:t>ПСП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534473" y="713027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4339" y="1393582"/>
            <a:ext cx="2834076" cy="1885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156627" y="4130603"/>
            <a:ext cx="5839727" cy="195367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4" descr="Design Read Sticker by Cosmopolitan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06018" flipV="1">
            <a:off x="5513955" y="3417668"/>
            <a:ext cx="1406326" cy="140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34702"/>
            <a:ext cx="914400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dirty="0"/>
              <a:t>        </a:t>
            </a:r>
            <a:r>
              <a:rPr lang="sr-Cyrl-RS" dirty="0" smtClean="0"/>
              <a:t>               </a:t>
            </a:r>
            <a:r>
              <a:rPr lang="sr-Cyrl-CS" dirty="0" smtClean="0"/>
              <a:t>Контролни</a:t>
            </a:r>
            <a:r>
              <a:rPr lang="sr-Latn-RS" dirty="0" smtClean="0"/>
              <a:t> </a:t>
            </a:r>
            <a:r>
              <a:rPr lang="sr-Cyrl-CS" dirty="0"/>
              <a:t>прегледи</a:t>
            </a:r>
            <a:r>
              <a:rPr lang="sr-Latn-RS" dirty="0"/>
              <a:t> </a:t>
            </a:r>
            <a:r>
              <a:rPr lang="sr-Cyrl-RS" dirty="0" smtClean="0"/>
              <a:t>код пацијената са </a:t>
            </a:r>
            <a:r>
              <a:rPr lang="sr-Cyrl-CS" dirty="0" smtClean="0"/>
              <a:t>ПСП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4473" y="713027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34" y="1969477"/>
            <a:ext cx="5523428" cy="2901459"/>
          </a:xfrm>
          <a:prstGeom prst="rect">
            <a:avLst/>
          </a:prstGeom>
        </p:spPr>
      </p:pic>
      <p:pic>
        <p:nvPicPr>
          <p:cNvPr id="1026" name="Picture 2" descr="DENTURES - Miranda Dental Centre | Dentist in Sydne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207" y="2510624"/>
            <a:ext cx="2770540" cy="41537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Animated sound button by Yuki Wu on Dribbble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363057" y="776761"/>
            <a:ext cx="2226840" cy="1670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17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0" y="343511"/>
            <a:ext cx="9144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/>
              <a:t>Репаратуре</a:t>
            </a:r>
            <a:r>
              <a:rPr lang="en-US" sz="2800"/>
              <a:t> </a:t>
            </a:r>
            <a:r>
              <a:rPr lang="sr-Cyrl-CS" sz="2800"/>
              <a:t>парцијалних</a:t>
            </a:r>
            <a:r>
              <a:rPr lang="en-US" sz="2800"/>
              <a:t> </a:t>
            </a:r>
            <a:r>
              <a:rPr lang="sr-Cyrl-CS" sz="2800"/>
              <a:t>скелетираних</a:t>
            </a:r>
            <a:r>
              <a:rPr lang="en-US" sz="2800"/>
              <a:t> </a:t>
            </a:r>
            <a:r>
              <a:rPr lang="sr-Cyrl-CS" sz="2800"/>
              <a:t>протеза</a:t>
            </a:r>
            <a:endParaRPr lang="en-US" sz="2800"/>
          </a:p>
        </p:txBody>
      </p:sp>
      <p:sp>
        <p:nvSpPr>
          <p:cNvPr id="4" name="TextBox 3"/>
          <p:cNvSpPr txBox="1"/>
          <p:nvPr/>
        </p:nvSpPr>
        <p:spPr>
          <a:xfrm>
            <a:off x="492639" y="1313718"/>
            <a:ext cx="8229600" cy="10156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sr-Cyrl-CS" sz="2000" b="1" dirty="0"/>
              <a:t>Репаратуре</a:t>
            </a:r>
            <a:r>
              <a:rPr lang="sr-Latn-RS" sz="2000" b="1" dirty="0"/>
              <a:t> </a:t>
            </a:r>
            <a:r>
              <a:rPr lang="sr-Cyrl-CS" sz="2000" b="1" dirty="0"/>
              <a:t>ПСП</a:t>
            </a:r>
            <a:r>
              <a:rPr lang="sr-Latn-R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CS" sz="2000" dirty="0"/>
              <a:t>обухватају</a:t>
            </a:r>
            <a:r>
              <a:rPr lang="sr-Latn-RS" sz="2000" dirty="0"/>
              <a:t> </a:t>
            </a:r>
            <a:r>
              <a:rPr lang="sr-Cyrl-CS" sz="2000" dirty="0"/>
              <a:t>све</a:t>
            </a:r>
            <a:r>
              <a:rPr lang="sr-Latn-RS" sz="2000" dirty="0"/>
              <a:t> </a:t>
            </a:r>
            <a:r>
              <a:rPr lang="sr-Cyrl-CS" sz="2000" dirty="0"/>
              <a:t>поступке</a:t>
            </a:r>
            <a:r>
              <a:rPr lang="sr-Latn-RS" sz="2000" dirty="0"/>
              <a:t> </a:t>
            </a:r>
            <a:r>
              <a:rPr lang="sr-Cyrl-CS" sz="2000" dirty="0"/>
              <a:t>на</a:t>
            </a:r>
            <a:r>
              <a:rPr lang="sr-Latn-RS" sz="2000" dirty="0"/>
              <a:t> </a:t>
            </a:r>
            <a:r>
              <a:rPr lang="sr-Cyrl-CS" sz="2000" dirty="0"/>
              <a:t>протезама</a:t>
            </a:r>
            <a:r>
              <a:rPr lang="sr-Latn-RS" sz="2000" dirty="0"/>
              <a:t> </a:t>
            </a:r>
            <a:r>
              <a:rPr lang="sr-Cyrl-CS" sz="2000" dirty="0"/>
              <a:t>које</a:t>
            </a:r>
            <a:r>
              <a:rPr lang="sr-Latn-RS" sz="2000" dirty="0"/>
              <a:t> </a:t>
            </a:r>
            <a:r>
              <a:rPr lang="sr-Cyrl-CS" sz="2000" dirty="0"/>
              <a:t>су</a:t>
            </a:r>
            <a:r>
              <a:rPr lang="sr-Latn-RS" sz="2000" dirty="0"/>
              <a:t> </a:t>
            </a:r>
            <a:r>
              <a:rPr lang="sr-Cyrl-CS" sz="2000" dirty="0"/>
              <a:t>оштећене</a:t>
            </a:r>
            <a:r>
              <a:rPr lang="sr-Latn-RS" sz="2000" dirty="0"/>
              <a:t> </a:t>
            </a:r>
            <a:r>
              <a:rPr lang="sr-Cyrl-CS" sz="2000" dirty="0"/>
              <a:t>или</a:t>
            </a:r>
            <a:r>
              <a:rPr lang="sr-Latn-RS" sz="2000" dirty="0"/>
              <a:t> </a:t>
            </a:r>
            <a:r>
              <a:rPr lang="sr-Cyrl-CS" sz="2000" dirty="0"/>
              <a:t>су</a:t>
            </a:r>
            <a:r>
              <a:rPr lang="sr-Latn-RS" sz="2000" dirty="0"/>
              <a:t> </a:t>
            </a:r>
            <a:r>
              <a:rPr lang="sr-Cyrl-CS" sz="2000" dirty="0"/>
              <a:t>постале</a:t>
            </a:r>
            <a:r>
              <a:rPr lang="sr-Latn-RS" sz="2000" dirty="0"/>
              <a:t> </a:t>
            </a:r>
            <a:r>
              <a:rPr lang="sr-Cyrl-CS" sz="2000" dirty="0"/>
              <a:t>неупотребљиве</a:t>
            </a:r>
            <a:r>
              <a:rPr lang="sr-Latn-RS" sz="2000" dirty="0"/>
              <a:t>, </a:t>
            </a:r>
            <a:r>
              <a:rPr lang="sr-Cyrl-CS" sz="2000" dirty="0"/>
              <a:t>у</a:t>
            </a:r>
            <a:r>
              <a:rPr lang="sr-Latn-RS" sz="2000" dirty="0"/>
              <a:t> </a:t>
            </a:r>
            <a:r>
              <a:rPr lang="sr-Cyrl-CS" sz="2000" dirty="0"/>
              <a:t>циљу</a:t>
            </a:r>
            <a:r>
              <a:rPr lang="sr-Latn-RS" sz="2000" dirty="0"/>
              <a:t> </a:t>
            </a:r>
            <a:r>
              <a:rPr lang="sr-Cyrl-CS" sz="2000" dirty="0"/>
              <a:t>њиховог</a:t>
            </a:r>
            <a:r>
              <a:rPr lang="sr-Latn-RS" sz="2000" dirty="0"/>
              <a:t> </a:t>
            </a:r>
            <a:r>
              <a:rPr lang="sr-Cyrl-CS" sz="2000" dirty="0"/>
              <a:t>поновног</a:t>
            </a:r>
            <a:r>
              <a:rPr lang="sr-Latn-RS" sz="2000" dirty="0"/>
              <a:t> </a:t>
            </a:r>
            <a:r>
              <a:rPr lang="sr-Cyrl-CS" sz="2000" dirty="0"/>
              <a:t>довођења</a:t>
            </a:r>
            <a:r>
              <a:rPr lang="sr-Latn-RS" sz="2000" dirty="0"/>
              <a:t> </a:t>
            </a:r>
            <a:r>
              <a:rPr lang="sr-Cyrl-CS" sz="2000" dirty="0"/>
              <a:t>у</a:t>
            </a:r>
            <a:r>
              <a:rPr lang="sr-Latn-RS" sz="2000" dirty="0"/>
              <a:t> </a:t>
            </a:r>
            <a:r>
              <a:rPr lang="sr-Cyrl-CS" sz="2000" dirty="0"/>
              <a:t>функцију</a:t>
            </a:r>
            <a:r>
              <a:rPr lang="sr-Latn-RS" sz="2000" dirty="0"/>
              <a:t>.</a:t>
            </a:r>
            <a:endParaRPr lang="en-US" sz="2000" dirty="0"/>
          </a:p>
        </p:txBody>
      </p:sp>
      <p:sp>
        <p:nvSpPr>
          <p:cNvPr id="26628" name="TextBox 8"/>
          <p:cNvSpPr txBox="1">
            <a:spLocks noChangeArrowheads="1"/>
          </p:cNvSpPr>
          <p:nvPr/>
        </p:nvSpPr>
        <p:spPr bwMode="auto">
          <a:xfrm>
            <a:off x="492639" y="3173635"/>
            <a:ext cx="76422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b="1" dirty="0"/>
              <a:t>Репарирати</a:t>
            </a:r>
            <a:r>
              <a:rPr lang="en-US" b="1" dirty="0"/>
              <a:t> </a:t>
            </a:r>
            <a:r>
              <a:rPr lang="sr-Cyrl-CS" b="1" dirty="0"/>
              <a:t>се</a:t>
            </a:r>
            <a:r>
              <a:rPr lang="en-US" b="1" dirty="0"/>
              <a:t> </a:t>
            </a:r>
            <a:r>
              <a:rPr lang="sr-Cyrl-CS" b="1" dirty="0"/>
              <a:t>могу</a:t>
            </a:r>
            <a:r>
              <a:rPr lang="en-US" b="1" dirty="0"/>
              <a:t> </a:t>
            </a:r>
            <a:r>
              <a:rPr lang="en-US" dirty="0"/>
              <a:t>:</a:t>
            </a:r>
          </a:p>
          <a:p>
            <a:pPr>
              <a:buFontTx/>
              <a:buChar char="-"/>
            </a:pPr>
            <a:r>
              <a:rPr lang="en-US" dirty="0"/>
              <a:t> </a:t>
            </a:r>
            <a:r>
              <a:rPr lang="sr-Cyrl-CS" dirty="0"/>
              <a:t>прелом</a:t>
            </a:r>
            <a:r>
              <a:rPr lang="en-US" dirty="0"/>
              <a:t> </a:t>
            </a:r>
            <a:r>
              <a:rPr lang="sr-Cyrl-CS" dirty="0"/>
              <a:t>плоче</a:t>
            </a:r>
            <a:r>
              <a:rPr lang="en-US" dirty="0"/>
              <a:t> </a:t>
            </a:r>
            <a:r>
              <a:rPr lang="sr-Cyrl-CS" dirty="0"/>
              <a:t>протезе</a:t>
            </a:r>
            <a:endParaRPr lang="en-US" dirty="0"/>
          </a:p>
          <a:p>
            <a:pPr>
              <a:buFontTx/>
              <a:buChar char="-"/>
            </a:pPr>
            <a:r>
              <a:rPr lang="en-US" dirty="0"/>
              <a:t> </a:t>
            </a:r>
            <a:r>
              <a:rPr lang="sr-Cyrl-CS" dirty="0"/>
              <a:t>испали</a:t>
            </a:r>
            <a:r>
              <a:rPr lang="en-US" dirty="0"/>
              <a:t> </a:t>
            </a:r>
            <a:r>
              <a:rPr lang="sr-Cyrl-CS" dirty="0"/>
              <a:t>или</a:t>
            </a:r>
            <a:r>
              <a:rPr lang="en-US" dirty="0"/>
              <a:t> </a:t>
            </a:r>
            <a:r>
              <a:rPr lang="sr-Cyrl-CS" dirty="0"/>
              <a:t>поломљени</a:t>
            </a:r>
            <a:r>
              <a:rPr lang="en-US" dirty="0"/>
              <a:t> </a:t>
            </a:r>
            <a:r>
              <a:rPr lang="sr-Cyrl-CS" dirty="0"/>
              <a:t>зуби</a:t>
            </a:r>
            <a:endParaRPr lang="en-US" dirty="0"/>
          </a:p>
          <a:p>
            <a:pPr>
              <a:buFontTx/>
              <a:buChar char="-"/>
            </a:pPr>
            <a:r>
              <a:rPr lang="en-US" dirty="0"/>
              <a:t> </a:t>
            </a:r>
            <a:r>
              <a:rPr lang="sr-Cyrl-CS" dirty="0"/>
              <a:t>зуби</a:t>
            </a:r>
            <a:r>
              <a:rPr lang="en-US" dirty="0"/>
              <a:t> </a:t>
            </a:r>
            <a:r>
              <a:rPr lang="sr-Cyrl-CS" dirty="0"/>
              <a:t>у</a:t>
            </a:r>
            <a:r>
              <a:rPr lang="en-US" dirty="0"/>
              <a:t> </a:t>
            </a:r>
            <a:r>
              <a:rPr lang="sr-Cyrl-CS" dirty="0"/>
              <a:t>протези</a:t>
            </a:r>
            <a:r>
              <a:rPr lang="en-US" dirty="0"/>
              <a:t> (</a:t>
            </a:r>
            <a:r>
              <a:rPr lang="sr-Cyrl-CS" dirty="0"/>
              <a:t>након</a:t>
            </a:r>
            <a:r>
              <a:rPr lang="en-US" dirty="0"/>
              <a:t> </a:t>
            </a:r>
            <a:r>
              <a:rPr lang="sr-Cyrl-CS" dirty="0"/>
              <a:t>екстракције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sp>
        <p:nvSpPr>
          <p:cNvPr id="6" name="Right Brace 5"/>
          <p:cNvSpPr/>
          <p:nvPr/>
        </p:nvSpPr>
        <p:spPr>
          <a:xfrm>
            <a:off x="5487988" y="3173635"/>
            <a:ext cx="676275" cy="1422400"/>
          </a:xfrm>
          <a:prstGeom prst="rightBrace">
            <a:avLst>
              <a:gd name="adj1" fmla="val 8333"/>
              <a:gd name="adj2" fmla="val 49405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630" name="TextBox 7"/>
          <p:cNvSpPr txBox="1">
            <a:spLocks noChangeArrowheads="1"/>
          </p:cNvSpPr>
          <p:nvPr/>
        </p:nvSpPr>
        <p:spPr bwMode="auto">
          <a:xfrm>
            <a:off x="6313732" y="3376835"/>
            <a:ext cx="1098183" cy="101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2000" dirty="0">
                <a:solidFill>
                  <a:srgbClr val="FF0000"/>
                </a:solidFill>
              </a:rPr>
              <a:t>Као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sr-Cyrl-CS" sz="2000" dirty="0">
                <a:solidFill>
                  <a:srgbClr val="FF0000"/>
                </a:solidFill>
              </a:rPr>
              <a:t>код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sr-Cyrl-CS" sz="2000" dirty="0">
                <a:solidFill>
                  <a:srgbClr val="FF0000"/>
                </a:solidFill>
              </a:rPr>
              <a:t>тоталне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sr-Cyrl-CS" sz="2000" dirty="0">
                <a:solidFill>
                  <a:srgbClr val="FF0000"/>
                </a:solidFill>
              </a:rPr>
              <a:t>протезе</a:t>
            </a:r>
            <a:endParaRPr lang="en-US" sz="2000" dirty="0">
              <a:solidFill>
                <a:srgbClr val="FF0000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69913" y="867386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92639" y="5248995"/>
            <a:ext cx="6207099" cy="70788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sr-Cyrl-CS" sz="2000" b="1" dirty="0">
                <a:solidFill>
                  <a:srgbClr val="FF0000"/>
                </a:solidFill>
              </a:rPr>
              <a:t>Отисак</a:t>
            </a:r>
            <a:r>
              <a:rPr lang="sr-Latn-RS" sz="2000" b="1" dirty="0">
                <a:solidFill>
                  <a:srgbClr val="FF0000"/>
                </a:solidFill>
              </a:rPr>
              <a:t> </a:t>
            </a:r>
            <a:r>
              <a:rPr lang="sr-Cyrl-CS" sz="2000" b="1" dirty="0">
                <a:solidFill>
                  <a:srgbClr val="FF0000"/>
                </a:solidFill>
              </a:rPr>
              <a:t>за</a:t>
            </a:r>
            <a:r>
              <a:rPr lang="sr-Latn-RS" sz="2000" b="1" dirty="0">
                <a:solidFill>
                  <a:srgbClr val="FF0000"/>
                </a:solidFill>
              </a:rPr>
              <a:t> </a:t>
            </a:r>
            <a:r>
              <a:rPr lang="sr-Cyrl-CS" sz="2000" b="1" dirty="0">
                <a:solidFill>
                  <a:srgbClr val="FF0000"/>
                </a:solidFill>
              </a:rPr>
              <a:t>репаратуру</a:t>
            </a:r>
            <a:r>
              <a:rPr lang="sr-Latn-RS" sz="2000" b="1" dirty="0">
                <a:solidFill>
                  <a:srgbClr val="FF0000"/>
                </a:solidFill>
              </a:rPr>
              <a:t> </a:t>
            </a:r>
            <a:r>
              <a:rPr lang="sr-Cyrl-CS" sz="2000" b="1" dirty="0">
                <a:solidFill>
                  <a:srgbClr val="FF0000"/>
                </a:solidFill>
              </a:rPr>
              <a:t>ПСП</a:t>
            </a:r>
            <a:r>
              <a:rPr lang="sr-Latn-RS" sz="2000" b="1" dirty="0">
                <a:solidFill>
                  <a:srgbClr val="FF0000"/>
                </a:solidFill>
              </a:rPr>
              <a:t> – </a:t>
            </a:r>
            <a:r>
              <a:rPr lang="sr-Cyrl-CS" sz="2000" b="1" dirty="0">
                <a:solidFill>
                  <a:srgbClr val="FF0000"/>
                </a:solidFill>
              </a:rPr>
              <a:t>увек</a:t>
            </a:r>
            <a:r>
              <a:rPr lang="sr-Latn-RS" sz="2000" b="1" dirty="0">
                <a:solidFill>
                  <a:srgbClr val="FF0000"/>
                </a:solidFill>
              </a:rPr>
              <a:t> </a:t>
            </a:r>
            <a:r>
              <a:rPr lang="sr-Cyrl-CS" sz="2000" b="1" dirty="0">
                <a:solidFill>
                  <a:srgbClr val="FF0000"/>
                </a:solidFill>
              </a:rPr>
              <a:t>преко</a:t>
            </a:r>
            <a:r>
              <a:rPr lang="sr-Latn-RS" sz="2000" b="1" dirty="0">
                <a:solidFill>
                  <a:srgbClr val="FF0000"/>
                </a:solidFill>
              </a:rPr>
              <a:t> </a:t>
            </a:r>
            <a:r>
              <a:rPr lang="sr-Cyrl-CS" sz="2000" b="1" dirty="0">
                <a:solidFill>
                  <a:srgbClr val="FF0000"/>
                </a:solidFill>
              </a:rPr>
              <a:t>протезе. </a:t>
            </a:r>
            <a:r>
              <a:rPr lang="sr-Cyrl-CS" sz="2000" dirty="0">
                <a:solidFill>
                  <a:srgbClr val="FF0000"/>
                </a:solidFill>
              </a:rPr>
              <a:t>Изузетак</a:t>
            </a:r>
            <a:r>
              <a:rPr lang="sr-Latn-RS" sz="2000" dirty="0">
                <a:solidFill>
                  <a:srgbClr val="FF0000"/>
                </a:solidFill>
              </a:rPr>
              <a:t> </a:t>
            </a:r>
            <a:r>
              <a:rPr lang="sr-Cyrl-CS" sz="2000" dirty="0">
                <a:solidFill>
                  <a:srgbClr val="FF0000"/>
                </a:solidFill>
              </a:rPr>
              <a:t>је</a:t>
            </a:r>
            <a:r>
              <a:rPr lang="sr-Latn-RS" sz="2000" dirty="0">
                <a:solidFill>
                  <a:srgbClr val="FF0000"/>
                </a:solidFill>
              </a:rPr>
              <a:t> </a:t>
            </a:r>
            <a:r>
              <a:rPr lang="sr-Cyrl-CS" sz="2000" dirty="0">
                <a:solidFill>
                  <a:srgbClr val="FF0000"/>
                </a:solidFill>
              </a:rPr>
              <a:t>зуб</a:t>
            </a:r>
            <a:r>
              <a:rPr lang="sr-Latn-RS" sz="2000" dirty="0">
                <a:solidFill>
                  <a:srgbClr val="FF0000"/>
                </a:solidFill>
              </a:rPr>
              <a:t> </a:t>
            </a:r>
            <a:r>
              <a:rPr lang="sr-Cyrl-CS" sz="2000" dirty="0">
                <a:solidFill>
                  <a:srgbClr val="FF0000"/>
                </a:solidFill>
              </a:rPr>
              <a:t>који</a:t>
            </a:r>
            <a:r>
              <a:rPr lang="sr-Latn-RS" sz="2000" dirty="0">
                <a:solidFill>
                  <a:srgbClr val="FF0000"/>
                </a:solidFill>
              </a:rPr>
              <a:t> </a:t>
            </a:r>
            <a:r>
              <a:rPr lang="sr-Cyrl-CS" sz="2000" dirty="0">
                <a:solidFill>
                  <a:srgbClr val="FF0000"/>
                </a:solidFill>
              </a:rPr>
              <a:t>је</a:t>
            </a:r>
            <a:r>
              <a:rPr lang="sr-Latn-RS" sz="2000" dirty="0">
                <a:solidFill>
                  <a:srgbClr val="FF0000"/>
                </a:solidFill>
              </a:rPr>
              <a:t> </a:t>
            </a:r>
            <a:r>
              <a:rPr lang="sr-Cyrl-CS" sz="2000" dirty="0">
                <a:solidFill>
                  <a:srgbClr val="FF0000"/>
                </a:solidFill>
              </a:rPr>
              <a:t>испао</a:t>
            </a:r>
            <a:r>
              <a:rPr lang="sr-Latn-RS" sz="2000" dirty="0">
                <a:solidFill>
                  <a:srgbClr val="FF0000"/>
                </a:solidFill>
              </a:rPr>
              <a:t> </a:t>
            </a:r>
            <a:r>
              <a:rPr lang="sr-Cyrl-CS" sz="2000" dirty="0">
                <a:solidFill>
                  <a:srgbClr val="FF0000"/>
                </a:solidFill>
              </a:rPr>
              <a:t>из</a:t>
            </a:r>
            <a:r>
              <a:rPr lang="sr-Latn-RS" sz="2000" dirty="0">
                <a:solidFill>
                  <a:srgbClr val="FF0000"/>
                </a:solidFill>
              </a:rPr>
              <a:t> </a:t>
            </a:r>
            <a:r>
              <a:rPr lang="sr-Cyrl-CS" sz="2000" dirty="0" smtClean="0">
                <a:solidFill>
                  <a:srgbClr val="FF0000"/>
                </a:solidFill>
              </a:rPr>
              <a:t>протезе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8" name="Picture 17" descr="File:Exclamation-mark-1-animated.gif - Wikimedia Commons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7214">
            <a:off x="6591805" y="5172894"/>
            <a:ext cx="521921" cy="156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481229" y="5275276"/>
            <a:ext cx="6207099" cy="707886"/>
          </a:xfrm>
          <a:prstGeom prst="rect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7036"/>
    </mc:Choice>
    <mc:Fallback xmlns="">
      <p:transition spd="slow" advTm="1870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 descr="F:\DATA\Desktop\laser-welding-clasp-connector-for-dental-lab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4853353" y="3593220"/>
            <a:ext cx="3438456" cy="257973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2453421" y="2701907"/>
            <a:ext cx="3815495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1800" dirty="0"/>
              <a:t>Ласерска</a:t>
            </a:r>
            <a:r>
              <a:rPr lang="en-US" sz="1800" dirty="0"/>
              <a:t> </a:t>
            </a:r>
            <a:r>
              <a:rPr lang="sr-Cyrl-CS" sz="1800" dirty="0"/>
              <a:t>репаратура</a:t>
            </a:r>
            <a:r>
              <a:rPr lang="en-US" sz="1800" dirty="0"/>
              <a:t> </a:t>
            </a:r>
            <a:r>
              <a:rPr lang="sr-Cyrl-CS" sz="1800" dirty="0"/>
              <a:t>ливене</a:t>
            </a:r>
            <a:r>
              <a:rPr lang="en-US" sz="1800" dirty="0"/>
              <a:t> </a:t>
            </a:r>
            <a:r>
              <a:rPr lang="sr-Cyrl-CS" sz="1800" dirty="0"/>
              <a:t>кукице</a:t>
            </a:r>
            <a:r>
              <a:rPr lang="en-US" sz="1800" dirty="0"/>
              <a:t> </a:t>
            </a: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404813" y="3297967"/>
            <a:ext cx="3454400" cy="31702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2000" b="1" dirty="0"/>
              <a:t>Клиника</a:t>
            </a:r>
            <a:r>
              <a:rPr lang="en-US" sz="2000" b="1" dirty="0"/>
              <a:t>: </a:t>
            </a:r>
          </a:p>
          <a:p>
            <a:pPr>
              <a:buFontTx/>
              <a:buChar char="-"/>
            </a:pPr>
            <a:r>
              <a:rPr lang="en-US" sz="2000" dirty="0"/>
              <a:t> </a:t>
            </a:r>
            <a:r>
              <a:rPr lang="sr-Cyrl-CS" sz="2000" dirty="0"/>
              <a:t>Отисак</a:t>
            </a:r>
            <a:r>
              <a:rPr lang="en-US" sz="2000" dirty="0"/>
              <a:t> </a:t>
            </a:r>
            <a:r>
              <a:rPr lang="sr-Cyrl-CS" sz="2000" dirty="0"/>
              <a:t>преко</a:t>
            </a:r>
            <a:r>
              <a:rPr lang="en-US" sz="2000" dirty="0"/>
              <a:t> </a:t>
            </a:r>
            <a:r>
              <a:rPr lang="sr-Cyrl-CS" sz="2000" dirty="0"/>
              <a:t>протезе</a:t>
            </a:r>
            <a:endParaRPr lang="en-US" sz="2000" dirty="0"/>
          </a:p>
          <a:p>
            <a:endParaRPr lang="en-US" sz="2000" dirty="0"/>
          </a:p>
          <a:p>
            <a:r>
              <a:rPr lang="sr-Cyrl-CS" sz="2000" b="1" dirty="0"/>
              <a:t>Лабораторија</a:t>
            </a:r>
            <a:r>
              <a:rPr lang="en-US" sz="2000" b="1" dirty="0"/>
              <a:t>:</a:t>
            </a:r>
          </a:p>
          <a:p>
            <a:pPr>
              <a:buFontTx/>
              <a:buChar char="-"/>
            </a:pPr>
            <a:r>
              <a:rPr lang="en-US" sz="2000" dirty="0"/>
              <a:t> </a:t>
            </a:r>
            <a:r>
              <a:rPr lang="sr-Cyrl-CS" sz="2000" dirty="0"/>
              <a:t>Изливање</a:t>
            </a:r>
            <a:r>
              <a:rPr lang="en-US" sz="2000" dirty="0"/>
              <a:t> </a:t>
            </a:r>
            <a:r>
              <a:rPr lang="sr-Cyrl-CS" sz="2000" dirty="0"/>
              <a:t>отиска</a:t>
            </a:r>
            <a:r>
              <a:rPr lang="en-US" sz="2000" dirty="0"/>
              <a:t> </a:t>
            </a:r>
            <a:r>
              <a:rPr lang="sr-Cyrl-CS" sz="2000" dirty="0"/>
              <a:t>и</a:t>
            </a:r>
            <a:r>
              <a:rPr lang="en-US" sz="2000" dirty="0"/>
              <a:t> </a:t>
            </a:r>
            <a:r>
              <a:rPr lang="sr-Cyrl-CS" sz="2000" dirty="0"/>
              <a:t>израда</a:t>
            </a:r>
            <a:endParaRPr lang="en-US" sz="2000" dirty="0"/>
          </a:p>
          <a:p>
            <a:r>
              <a:rPr lang="en-US" sz="2000" dirty="0"/>
              <a:t>  </a:t>
            </a:r>
            <a:r>
              <a:rPr lang="sr-Cyrl-CS" sz="2000" dirty="0"/>
              <a:t>радног</a:t>
            </a:r>
            <a:r>
              <a:rPr lang="en-US" sz="2000" dirty="0"/>
              <a:t> </a:t>
            </a:r>
            <a:r>
              <a:rPr lang="sr-Cyrl-CS" sz="2000" dirty="0"/>
              <a:t>модела</a:t>
            </a:r>
            <a:endParaRPr lang="en-US" sz="2000" dirty="0"/>
          </a:p>
          <a:p>
            <a:pPr>
              <a:buFontTx/>
              <a:buChar char="-"/>
            </a:pPr>
            <a:r>
              <a:rPr lang="en-US" sz="2000" dirty="0"/>
              <a:t> </a:t>
            </a:r>
            <a:r>
              <a:rPr lang="sr-Cyrl-CS" sz="2000" dirty="0"/>
              <a:t>спаљивање</a:t>
            </a:r>
            <a:r>
              <a:rPr lang="en-US" sz="2000" dirty="0"/>
              <a:t> </a:t>
            </a:r>
            <a:r>
              <a:rPr lang="sr-Cyrl-CS" sz="2000" dirty="0"/>
              <a:t>акрилата</a:t>
            </a:r>
            <a:endParaRPr lang="en-US" sz="2000" dirty="0"/>
          </a:p>
          <a:p>
            <a:pPr>
              <a:buFontTx/>
              <a:buChar char="-"/>
            </a:pPr>
            <a:r>
              <a:rPr lang="en-US" sz="2000" dirty="0"/>
              <a:t> </a:t>
            </a:r>
            <a:r>
              <a:rPr lang="sr-Cyrl-CS" sz="2000" dirty="0"/>
              <a:t>ласерско</a:t>
            </a:r>
            <a:r>
              <a:rPr lang="en-US" sz="2000" dirty="0"/>
              <a:t> </a:t>
            </a:r>
            <a:r>
              <a:rPr lang="sr-Cyrl-CS" sz="2000" dirty="0"/>
              <a:t>везивање</a:t>
            </a:r>
            <a:endParaRPr lang="en-US" sz="2000" dirty="0"/>
          </a:p>
          <a:p>
            <a:pPr>
              <a:buFontTx/>
              <a:buChar char="-"/>
            </a:pPr>
            <a:r>
              <a:rPr lang="en-US" sz="2000" dirty="0"/>
              <a:t> </a:t>
            </a:r>
            <a:r>
              <a:rPr lang="sr-Cyrl-CS" sz="2000" dirty="0"/>
              <a:t>репаратура</a:t>
            </a:r>
            <a:r>
              <a:rPr lang="en-US" sz="2000" dirty="0"/>
              <a:t> </a:t>
            </a:r>
            <a:r>
              <a:rPr lang="sr-Cyrl-CS" sz="2000" dirty="0"/>
              <a:t>акрилатне</a:t>
            </a:r>
            <a:r>
              <a:rPr lang="en-US" sz="2000" dirty="0"/>
              <a:t> </a:t>
            </a:r>
            <a:r>
              <a:rPr lang="sr-Cyrl-CS" sz="2000" dirty="0"/>
              <a:t>плоче</a:t>
            </a:r>
            <a:endParaRPr lang="en-US" sz="2000" dirty="0"/>
          </a:p>
          <a:p>
            <a:pPr>
              <a:buFontTx/>
              <a:buChar char="-"/>
            </a:pPr>
            <a:r>
              <a:rPr lang="en-US" sz="2000" dirty="0"/>
              <a:t> </a:t>
            </a:r>
            <a:r>
              <a:rPr lang="sr-Cyrl-CS" sz="2000" dirty="0"/>
              <a:t>цена</a:t>
            </a:r>
            <a:endParaRPr lang="en-US" sz="2000" dirty="0"/>
          </a:p>
        </p:txBody>
      </p:sp>
      <p:sp>
        <p:nvSpPr>
          <p:cNvPr id="13" name="Rectangle 12"/>
          <p:cNvSpPr/>
          <p:nvPr/>
        </p:nvSpPr>
        <p:spPr>
          <a:xfrm>
            <a:off x="490782" y="1218745"/>
            <a:ext cx="72261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1800" b="1" u="sng" dirty="0"/>
              <a:t>Репаратура ливене кукице </a:t>
            </a:r>
            <a:r>
              <a:rPr lang="sr-Cyrl-RS" sz="1800" b="1" u="sng" dirty="0">
                <a:solidFill>
                  <a:srgbClr val="FF0000"/>
                </a:solidFill>
              </a:rPr>
              <a:t>(никада не активирати ливене </a:t>
            </a:r>
            <a:r>
              <a:rPr lang="sr-Cyrl-RS" sz="1800" b="1" u="sng" dirty="0" smtClean="0">
                <a:solidFill>
                  <a:srgbClr val="FF0000"/>
                </a:solidFill>
              </a:rPr>
              <a:t>кукице)</a:t>
            </a:r>
            <a:endParaRPr lang="en-US" sz="1800" b="1" u="sng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sr-Cyrl-RS" sz="1800" dirty="0" smtClean="0"/>
              <a:t>Заменити </a:t>
            </a:r>
            <a:r>
              <a:rPr lang="sr-Cyrl-RS" sz="1800" dirty="0"/>
              <a:t>ливену кукицу </a:t>
            </a:r>
            <a:r>
              <a:rPr lang="sr-Cyrl-RS" sz="1800" dirty="0" smtClean="0"/>
              <a:t>жичаном</a:t>
            </a:r>
            <a:endParaRPr lang="en-US" sz="18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sr-Cyrl-RS" sz="1800" dirty="0" smtClean="0"/>
              <a:t>Израдити </a:t>
            </a:r>
            <a:r>
              <a:rPr lang="sr-Cyrl-RS" sz="1800" dirty="0"/>
              <a:t>ливену кукицу </a:t>
            </a:r>
            <a:r>
              <a:rPr lang="sr-Cyrl-RS" sz="1800" dirty="0" smtClean="0"/>
              <a:t>па </a:t>
            </a:r>
            <a:r>
              <a:rPr lang="sr-Cyrl-RS" sz="1800" dirty="0"/>
              <a:t>је везати за скелет </a:t>
            </a:r>
            <a:r>
              <a:rPr lang="sr-Cyrl-RS" sz="1800" dirty="0" smtClean="0"/>
              <a:t>лемљењем,</a:t>
            </a:r>
            <a:endParaRPr lang="en-US" sz="18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sr-Cyrl-RS" sz="1800" dirty="0" smtClean="0"/>
              <a:t>ласерским </a:t>
            </a:r>
            <a:r>
              <a:rPr lang="sr-Cyrl-RS" sz="1800" dirty="0"/>
              <a:t>заваривањем или ретинирањем у акрилат</a:t>
            </a:r>
            <a:endParaRPr lang="en-US" sz="1800" dirty="0"/>
          </a:p>
        </p:txBody>
      </p:sp>
      <p:pic>
        <p:nvPicPr>
          <p:cNvPr id="14" name="Picture 13" descr="File:Exclamation-mark-1-animated.gif - Wikimedia Common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7214">
            <a:off x="7506782" y="1160979"/>
            <a:ext cx="521921" cy="156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343511"/>
            <a:ext cx="9144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/>
              <a:t>Репаратуре</a:t>
            </a:r>
            <a:r>
              <a:rPr lang="en-US" sz="2800"/>
              <a:t> </a:t>
            </a:r>
            <a:r>
              <a:rPr lang="sr-Cyrl-CS" sz="2800"/>
              <a:t>парцијалних</a:t>
            </a:r>
            <a:r>
              <a:rPr lang="en-US" sz="2800"/>
              <a:t> </a:t>
            </a:r>
            <a:r>
              <a:rPr lang="sr-Cyrl-CS" sz="2800"/>
              <a:t>скелетираних</a:t>
            </a:r>
            <a:r>
              <a:rPr lang="en-US" sz="2800"/>
              <a:t> </a:t>
            </a:r>
            <a:r>
              <a:rPr lang="sr-Cyrl-CS" sz="2800"/>
              <a:t>протеза</a:t>
            </a:r>
            <a:endParaRPr lang="en-US" sz="2800"/>
          </a:p>
        </p:txBody>
      </p:sp>
      <p:cxnSp>
        <p:nvCxnSpPr>
          <p:cNvPr id="16" name="Straight Connector 15"/>
          <p:cNvCxnSpPr/>
          <p:nvPr/>
        </p:nvCxnSpPr>
        <p:spPr>
          <a:xfrm>
            <a:off x="569913" y="867386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ight Arrow 16"/>
          <p:cNvSpPr/>
          <p:nvPr/>
        </p:nvSpPr>
        <p:spPr>
          <a:xfrm rot="17844524">
            <a:off x="5609494" y="5597731"/>
            <a:ext cx="905607" cy="237268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3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ontent Placeholder 2"/>
          <p:cNvSpPr txBox="1">
            <a:spLocks/>
          </p:cNvSpPr>
          <p:nvPr/>
        </p:nvSpPr>
        <p:spPr bwMode="auto">
          <a:xfrm>
            <a:off x="246184" y="1421063"/>
            <a:ext cx="8701453" cy="68909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273050" indent="-2730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kumimoji="0" lang="en-US" sz="1800" b="1" dirty="0" err="1">
                <a:cs typeface="Times New Roman" panose="02020603050405020304" pitchFamily="18" charset="0"/>
              </a:rPr>
              <a:t>Контрола</a:t>
            </a:r>
            <a:r>
              <a:rPr kumimoji="0" lang="en-US" sz="1800" dirty="0">
                <a:cs typeface="Times New Roman" panose="02020603050405020304" pitchFamily="18" charset="0"/>
              </a:rPr>
              <a:t> – </a:t>
            </a:r>
            <a:r>
              <a:rPr kumimoji="0" lang="sr-Cyrl-RS" sz="1800" dirty="0" smtClean="0">
                <a:cs typeface="Times New Roman" panose="02020603050405020304" pitchFamily="18" charset="0"/>
              </a:rPr>
              <a:t>представља </a:t>
            </a:r>
            <a:r>
              <a:rPr kumimoji="0" lang="en-US" sz="1800" dirty="0" err="1" smtClean="0">
                <a:cs typeface="Times New Roman" panose="02020603050405020304" pitchFamily="18" charset="0"/>
              </a:rPr>
              <a:t>профилактички</a:t>
            </a:r>
            <a:r>
              <a:rPr kumimoji="0" lang="en-US" sz="1800" dirty="0" smtClean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поступак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sr-Cyrl-CS" sz="1800" dirty="0">
                <a:cs typeface="Times New Roman" panose="02020603050405020304" pitchFamily="18" charset="0"/>
              </a:rPr>
              <a:t>у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sr-Cyrl-CS" sz="1800" dirty="0">
                <a:cs typeface="Times New Roman" panose="02020603050405020304" pitchFamily="18" charset="0"/>
              </a:rPr>
              <a:t>циљу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одржавањ</a:t>
            </a:r>
            <a:r>
              <a:rPr kumimoji="0" lang="sr-Cyrl-CS" sz="1800" dirty="0">
                <a:cs typeface="Times New Roman" panose="02020603050405020304" pitchFamily="18" charset="0"/>
              </a:rPr>
              <a:t>а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терапијских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ефеката</a:t>
            </a:r>
            <a:endParaRPr kumimoji="0" lang="en-US" sz="1800" dirty="0">
              <a:cs typeface="Times New Roman" panose="02020603050405020304" pitchFamily="18" charset="0"/>
            </a:endParaRPr>
          </a:p>
          <a:p>
            <a:pPr marL="0" indent="0">
              <a:spcBef>
                <a:spcPct val="20000"/>
              </a:spcBef>
              <a:buClr>
                <a:srgbClr val="0BD0D9"/>
              </a:buClr>
              <a:buSzPct val="95000"/>
            </a:pPr>
            <a:endParaRPr kumimoji="0" lang="en-US" sz="1800" dirty="0"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05455"/>
            <a:ext cx="914400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dirty="0"/>
              <a:t>        </a:t>
            </a:r>
            <a:r>
              <a:rPr lang="sr-Cyrl-RS" dirty="0" smtClean="0"/>
              <a:t>               </a:t>
            </a:r>
            <a:r>
              <a:rPr lang="sr-Cyrl-CS" dirty="0" smtClean="0"/>
              <a:t>Контролни</a:t>
            </a:r>
            <a:r>
              <a:rPr lang="sr-Latn-RS" dirty="0" smtClean="0"/>
              <a:t> </a:t>
            </a:r>
            <a:r>
              <a:rPr lang="sr-Cyrl-CS" dirty="0"/>
              <a:t>прегледи</a:t>
            </a:r>
            <a:r>
              <a:rPr lang="sr-Latn-RS" dirty="0"/>
              <a:t> </a:t>
            </a:r>
            <a:r>
              <a:rPr lang="sr-Cyrl-RS" dirty="0" smtClean="0"/>
              <a:t>код пацијената са </a:t>
            </a:r>
            <a:r>
              <a:rPr lang="sr-Cyrl-CS" dirty="0" smtClean="0"/>
              <a:t>ПСП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91425" y="3184718"/>
            <a:ext cx="4614242" cy="2639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indent="-285750">
              <a:buSzPct val="95000"/>
              <a:buFont typeface="Wingdings" panose="05000000000000000000" pitchFamily="2" charset="2"/>
              <a:buChar char="Ø"/>
            </a:pPr>
            <a:r>
              <a:rPr kumimoji="0" lang="en-US" sz="1800" dirty="0" err="1">
                <a:cs typeface="Times New Roman" panose="02020603050405020304" pitchFamily="18" charset="0"/>
              </a:rPr>
              <a:t>Инспекциј</a:t>
            </a:r>
            <a:r>
              <a:rPr kumimoji="0" lang="sr-Cyrl-CS" sz="1800" dirty="0">
                <a:cs typeface="Times New Roman" panose="02020603050405020304" pitchFamily="18" charset="0"/>
              </a:rPr>
              <a:t>у</a:t>
            </a:r>
            <a:r>
              <a:rPr kumimoji="0" lang="en-US" sz="1800" dirty="0">
                <a:cs typeface="Times New Roman" panose="02020603050405020304" pitchFamily="18" charset="0"/>
              </a:rPr>
              <a:t> и </a:t>
            </a:r>
            <a:r>
              <a:rPr kumimoji="0" lang="en-US" sz="1800" dirty="0" err="1">
                <a:cs typeface="Times New Roman" panose="02020603050405020304" pitchFamily="18" charset="0"/>
              </a:rPr>
              <a:t>палпациј</a:t>
            </a:r>
            <a:r>
              <a:rPr kumimoji="0" lang="sr-Cyrl-CS" sz="1800" dirty="0">
                <a:cs typeface="Times New Roman" panose="02020603050405020304" pitchFamily="18" charset="0"/>
              </a:rPr>
              <a:t>у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свих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акрилатних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површина</a:t>
            </a:r>
            <a:r>
              <a:rPr kumimoji="0" lang="en-US" sz="1800" dirty="0">
                <a:cs typeface="Times New Roman" panose="02020603050405020304" pitchFamily="18" charset="0"/>
              </a:rPr>
              <a:t> (</a:t>
            </a:r>
            <a:r>
              <a:rPr kumimoji="0" lang="en-US" sz="1800" dirty="0" err="1">
                <a:cs typeface="Times New Roman" panose="02020603050405020304" pitchFamily="18" charset="0"/>
              </a:rPr>
              <a:t>оштре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ивице</a:t>
            </a:r>
            <a:r>
              <a:rPr kumimoji="0" lang="en-US" sz="1800" dirty="0">
                <a:cs typeface="Times New Roman" panose="02020603050405020304" pitchFamily="18" charset="0"/>
              </a:rPr>
              <a:t>, </a:t>
            </a:r>
            <a:r>
              <a:rPr kumimoji="0" lang="en-US" sz="1800" dirty="0" err="1">
                <a:cs typeface="Times New Roman" panose="02020603050405020304" pitchFamily="18" charset="0"/>
              </a:rPr>
              <a:t>акрилатне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 smtClean="0">
                <a:cs typeface="Times New Roman" panose="02020603050405020304" pitchFamily="18" charset="0"/>
              </a:rPr>
              <a:t>перле</a:t>
            </a:r>
            <a:r>
              <a:rPr kumimoji="0" lang="en-US" sz="1800" dirty="0" smtClean="0">
                <a:cs typeface="Times New Roman" panose="02020603050405020304" pitchFamily="18" charset="0"/>
              </a:rPr>
              <a:t>)</a:t>
            </a:r>
            <a:endParaRPr kumimoji="0" lang="sr-Cyrl-RS" sz="1800" dirty="0" smtClean="0">
              <a:cs typeface="Times New Roman" panose="02020603050405020304" pitchFamily="18" charset="0"/>
            </a:endParaRPr>
          </a:p>
          <a:p>
            <a:pPr marL="285750" indent="-285750">
              <a:buSzPct val="95000"/>
              <a:buFont typeface="Wingdings" panose="05000000000000000000" pitchFamily="2" charset="2"/>
              <a:buChar char="Ø"/>
            </a:pPr>
            <a:r>
              <a:rPr kumimoji="0" lang="sr-Cyrl-CS" sz="1800" dirty="0" smtClean="0">
                <a:cs typeface="Times New Roman" panose="02020603050405020304" pitchFamily="18" charset="0"/>
              </a:rPr>
              <a:t>Проверу</a:t>
            </a:r>
            <a:r>
              <a:rPr kumimoji="0" lang="en-US" sz="1800" dirty="0" smtClean="0">
                <a:cs typeface="Times New Roman" panose="02020603050405020304" pitchFamily="18" charset="0"/>
              </a:rPr>
              <a:t> </a:t>
            </a:r>
            <a:r>
              <a:rPr kumimoji="0" lang="sr-Cyrl-CS" sz="1800" dirty="0">
                <a:cs typeface="Times New Roman" panose="02020603050405020304" pitchFamily="18" charset="0"/>
              </a:rPr>
              <a:t>п</a:t>
            </a:r>
            <a:r>
              <a:rPr kumimoji="0" lang="en-US" sz="1800" dirty="0" err="1">
                <a:cs typeface="Times New Roman" panose="02020603050405020304" pitchFamily="18" charset="0"/>
              </a:rPr>
              <a:t>рилагођавањ</a:t>
            </a:r>
            <a:r>
              <a:rPr kumimoji="0" lang="sr-Cyrl-CS" sz="1800" dirty="0">
                <a:cs typeface="Times New Roman" panose="02020603050405020304" pitchFamily="18" charset="0"/>
              </a:rPr>
              <a:t>а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гингивалне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површине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потпорним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 smtClean="0">
                <a:cs typeface="Times New Roman" panose="02020603050405020304" pitchFamily="18" charset="0"/>
              </a:rPr>
              <a:t>ткивима</a:t>
            </a:r>
            <a:endParaRPr kumimoji="0" lang="sr-Cyrl-RS" sz="1800" dirty="0">
              <a:cs typeface="Times New Roman" panose="02020603050405020304" pitchFamily="18" charset="0"/>
            </a:endParaRPr>
          </a:p>
          <a:p>
            <a:pPr marL="285750" indent="-285750">
              <a:buSzPct val="95000"/>
              <a:buFont typeface="Wingdings" panose="05000000000000000000" pitchFamily="2" charset="2"/>
              <a:buChar char="Ø"/>
            </a:pPr>
            <a:r>
              <a:rPr kumimoji="0" lang="sr-Cyrl-CS" sz="1800" dirty="0" smtClean="0">
                <a:cs typeface="Times New Roman" panose="02020603050405020304" pitchFamily="18" charset="0"/>
              </a:rPr>
              <a:t>Проверу</a:t>
            </a:r>
            <a:r>
              <a:rPr kumimoji="0" lang="en-US" sz="1800" dirty="0" smtClean="0">
                <a:cs typeface="Times New Roman" panose="02020603050405020304" pitchFamily="18" charset="0"/>
              </a:rPr>
              <a:t> </a:t>
            </a:r>
            <a:r>
              <a:rPr kumimoji="0" lang="sr-Cyrl-CS" sz="1800" dirty="0">
                <a:cs typeface="Times New Roman" panose="02020603050405020304" pitchFamily="18" charset="0"/>
              </a:rPr>
              <a:t>о</a:t>
            </a:r>
            <a:r>
              <a:rPr kumimoji="0" lang="en-US" sz="1800" dirty="0" err="1">
                <a:cs typeface="Times New Roman" panose="02020603050405020304" pitchFamily="18" charset="0"/>
              </a:rPr>
              <a:t>клузалне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интерференце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металног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 smtClean="0">
                <a:cs typeface="Times New Roman" panose="02020603050405020304" pitchFamily="18" charset="0"/>
              </a:rPr>
              <a:t>скелета</a:t>
            </a:r>
            <a:endParaRPr kumimoji="0" lang="sr-Cyrl-RS" sz="1800" dirty="0">
              <a:cs typeface="Times New Roman" panose="02020603050405020304" pitchFamily="18" charset="0"/>
            </a:endParaRPr>
          </a:p>
          <a:p>
            <a:pPr marL="285750" indent="-285750">
              <a:buSzPct val="95000"/>
              <a:buFont typeface="Wingdings" panose="05000000000000000000" pitchFamily="2" charset="2"/>
              <a:buChar char="Ø"/>
            </a:pPr>
            <a:r>
              <a:rPr kumimoji="0" lang="sr-Cyrl-CS" sz="1800" dirty="0" smtClean="0">
                <a:cs typeface="Times New Roman" panose="02020603050405020304" pitchFamily="18" charset="0"/>
              </a:rPr>
              <a:t>Оклузију</a:t>
            </a:r>
            <a:r>
              <a:rPr kumimoji="0" lang="en-US" sz="1800" dirty="0" smtClean="0">
                <a:cs typeface="Times New Roman" panose="02020603050405020304" pitchFamily="18" charset="0"/>
              </a:rPr>
              <a:t> </a:t>
            </a:r>
            <a:r>
              <a:rPr kumimoji="0" lang="sr-Cyrl-CS" sz="1800" dirty="0">
                <a:cs typeface="Times New Roman" panose="02020603050405020304" pitchFamily="18" charset="0"/>
              </a:rPr>
              <a:t>у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sr-Cyrl-CS" sz="1800" dirty="0">
                <a:cs typeface="Times New Roman" panose="02020603050405020304" pitchFamily="18" charset="0"/>
              </a:rPr>
              <a:t>мировању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sr-Cyrl-CS" sz="1800" dirty="0">
                <a:cs typeface="Times New Roman" panose="02020603050405020304" pitchFamily="18" charset="0"/>
              </a:rPr>
              <a:t>и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sr-Cyrl-CS" sz="1800" dirty="0" smtClean="0">
                <a:cs typeface="Times New Roman" panose="02020603050405020304" pitchFamily="18" charset="0"/>
              </a:rPr>
              <a:t>свим</a:t>
            </a:r>
            <a:r>
              <a:rPr kumimoji="0" lang="sr-Cyrl-RS" sz="1800" dirty="0">
                <a:cs typeface="Times New Roman" panose="02020603050405020304" pitchFamily="18" charset="0"/>
              </a:rPr>
              <a:t> </a:t>
            </a:r>
            <a:r>
              <a:rPr kumimoji="0" lang="sr-Cyrl-CS" sz="1800" dirty="0" smtClean="0">
                <a:cs typeface="Times New Roman" panose="02020603050405020304" pitchFamily="18" charset="0"/>
              </a:rPr>
              <a:t>кретњама</a:t>
            </a:r>
            <a:r>
              <a:rPr kumimoji="0" lang="en-US" sz="1800" dirty="0" smtClean="0">
                <a:cs typeface="Times New Roman" panose="02020603050405020304" pitchFamily="18" charset="0"/>
              </a:rPr>
              <a:t> </a:t>
            </a:r>
            <a:r>
              <a:rPr kumimoji="0" lang="sr-Cyrl-CS" sz="1800" dirty="0" smtClean="0">
                <a:cs typeface="Times New Roman" panose="02020603050405020304" pitchFamily="18" charset="0"/>
              </a:rPr>
              <a:t>мандибуле</a:t>
            </a:r>
            <a:endParaRPr kumimoji="0" lang="sr-Cyrl-RS" sz="1800" dirty="0">
              <a:cs typeface="Times New Roman" panose="02020603050405020304" pitchFamily="18" charset="0"/>
            </a:endParaRPr>
          </a:p>
          <a:p>
            <a:pPr marL="285750" indent="-285750">
              <a:buSzPct val="95000"/>
              <a:buFont typeface="Wingdings" panose="05000000000000000000" pitchFamily="2" charset="2"/>
              <a:buChar char="Ø"/>
            </a:pPr>
            <a:r>
              <a:rPr kumimoji="0" lang="sr-Cyrl-CS" sz="1800" dirty="0" smtClean="0">
                <a:cs typeface="Times New Roman" panose="02020603050405020304" pitchFamily="18" charset="0"/>
              </a:rPr>
              <a:t>Савете</a:t>
            </a:r>
            <a:r>
              <a:rPr kumimoji="0" lang="en-US" sz="1800" dirty="0" smtClean="0">
                <a:cs typeface="Times New Roman" panose="02020603050405020304" pitchFamily="18" charset="0"/>
              </a:rPr>
              <a:t> </a:t>
            </a:r>
            <a:r>
              <a:rPr kumimoji="0" lang="sr-Cyrl-CS" sz="1800" dirty="0">
                <a:cs typeface="Times New Roman" panose="02020603050405020304" pitchFamily="18" charset="0"/>
              </a:rPr>
              <a:t>пацијенту</a:t>
            </a:r>
            <a:endParaRPr kumimoji="0" lang="en-US" sz="1800" dirty="0">
              <a:cs typeface="Times New Roman" panose="02020603050405020304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62949" y="2663800"/>
            <a:ext cx="4196974" cy="592138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>
              <a:defRPr/>
            </a:pPr>
            <a:r>
              <a:rPr kumimoji="0" lang="sr-Cyrl-RS" sz="2000" b="1" dirty="0">
                <a:ea typeface="+mj-ea"/>
                <a:cs typeface="Times New Roman" pitchFamily="18" charset="0"/>
              </a:rPr>
              <a:t>Контролни прегледи</a:t>
            </a:r>
            <a:r>
              <a:rPr kumimoji="0" lang="sr-Latn-RS" sz="2000" b="1" dirty="0">
                <a:ea typeface="+mj-ea"/>
                <a:cs typeface="Times New Roman" pitchFamily="18" charset="0"/>
              </a:rPr>
              <a:t> </a:t>
            </a:r>
            <a:r>
              <a:rPr kumimoji="0" lang="sr-Cyrl-CS" sz="2000" b="1" dirty="0" smtClean="0">
                <a:ea typeface="+mj-ea"/>
                <a:cs typeface="Times New Roman" pitchFamily="18" charset="0"/>
              </a:rPr>
              <a:t>обухватају:</a:t>
            </a:r>
            <a:endParaRPr kumimoji="0" lang="en-US" sz="2000" b="1" dirty="0">
              <a:ea typeface="+mj-ea"/>
              <a:cs typeface="Times New Roman" pitchFamily="18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534473" y="883780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8468" y="2530646"/>
            <a:ext cx="3699170" cy="260097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06645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132"/>
    </mc:Choice>
    <mc:Fallback xmlns="">
      <p:transition spd="slow" advTm="43132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9913" y="1162662"/>
            <a:ext cx="8229600" cy="2169623"/>
          </a:xfr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Репаратура оклузалног наслона</a:t>
            </a:r>
          </a:p>
          <a:p>
            <a:pPr lvl="1"/>
            <a:r>
              <a:rPr lang="sr-Cyrl-R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Наћи разлог (неприпремљено лежиште, лоше испланиран окл. наслон , честа брушења наслона, велики покрети слободног седла круто везаног  за наслон)</a:t>
            </a:r>
          </a:p>
          <a:p>
            <a:pPr lvl="1"/>
            <a:r>
              <a:rPr lang="sr-Cyrl-R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Клиничко-лабораторијски поступак идентичан процедури репаратуре ливене кукице</a:t>
            </a:r>
          </a:p>
          <a:p>
            <a:pPr lvl="1"/>
            <a:endParaRPr lang="sr-Cyrl-R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343511"/>
            <a:ext cx="9144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/>
              <a:t>Репаратуре</a:t>
            </a:r>
            <a:r>
              <a:rPr lang="en-US" sz="2800"/>
              <a:t> </a:t>
            </a:r>
            <a:r>
              <a:rPr lang="sr-Cyrl-CS" sz="2800"/>
              <a:t>парцијалних</a:t>
            </a:r>
            <a:r>
              <a:rPr lang="en-US" sz="2800"/>
              <a:t> </a:t>
            </a:r>
            <a:r>
              <a:rPr lang="sr-Cyrl-CS" sz="2800"/>
              <a:t>скелетираних</a:t>
            </a:r>
            <a:r>
              <a:rPr lang="en-US" sz="2800"/>
              <a:t> </a:t>
            </a:r>
            <a:r>
              <a:rPr lang="sr-Cyrl-CS" sz="2800"/>
              <a:t>протеза</a:t>
            </a:r>
            <a:endParaRPr lang="en-US" sz="2800"/>
          </a:p>
        </p:txBody>
      </p:sp>
      <p:cxnSp>
        <p:nvCxnSpPr>
          <p:cNvPr id="5" name="Straight Connector 4"/>
          <p:cNvCxnSpPr/>
          <p:nvPr/>
        </p:nvCxnSpPr>
        <p:spPr>
          <a:xfrm>
            <a:off x="569913" y="867386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974359" y="3627560"/>
            <a:ext cx="7420708" cy="280076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r>
              <a:rPr lang="sr-Cyrl-RS" sz="1600" b="1" u="sng" dirty="0">
                <a:cs typeface="Times New Roman" panose="02020603050405020304" pitchFamily="18" charset="0"/>
              </a:rPr>
              <a:t>Репаратура мале спојнице</a:t>
            </a:r>
          </a:p>
          <a:p>
            <a:pPr lvl="1"/>
            <a:r>
              <a:rPr lang="sr-Cyrl-RS" sz="1600" dirty="0">
                <a:cs typeface="Times New Roman" panose="02020603050405020304" pitchFamily="18" charset="0"/>
              </a:rPr>
              <a:t>Преломљену али недеформисану малу спојницу је могуће спојити класичним  или ласерским </a:t>
            </a:r>
            <a:r>
              <a:rPr lang="sr-Cyrl-RS" sz="1600" dirty="0" smtClean="0">
                <a:cs typeface="Times New Roman" panose="02020603050405020304" pitchFamily="18" charset="0"/>
              </a:rPr>
              <a:t>заваривањем</a:t>
            </a:r>
            <a:endParaRPr lang="en-US" sz="1600" dirty="0" smtClean="0">
              <a:cs typeface="Times New Roman" panose="02020603050405020304" pitchFamily="18" charset="0"/>
            </a:endParaRPr>
          </a:p>
          <a:p>
            <a:endParaRPr lang="sr-Cyrl-RS" sz="1600" b="1" u="sng" dirty="0" smtClean="0"/>
          </a:p>
          <a:p>
            <a:r>
              <a:rPr lang="sr-Cyrl-RS" sz="1600" b="1" u="sng" dirty="0" smtClean="0"/>
              <a:t>Додатак </a:t>
            </a:r>
            <a:r>
              <a:rPr lang="sr-Cyrl-RS" sz="1600" b="1" u="sng" dirty="0"/>
              <a:t>мале спојнице</a:t>
            </a:r>
          </a:p>
          <a:p>
            <a:pPr lvl="1"/>
            <a:r>
              <a:rPr lang="sr-Cyrl-RS" sz="1600" dirty="0"/>
              <a:t>Врло сложена репаратура која није много јефтинија од </a:t>
            </a:r>
            <a:r>
              <a:rPr lang="sr-Cyrl-RS" sz="1600" dirty="0">
                <a:solidFill>
                  <a:srgbClr val="FF0000"/>
                </a:solidFill>
              </a:rPr>
              <a:t>израде нове </a:t>
            </a:r>
            <a:r>
              <a:rPr lang="sr-Cyrl-RS" sz="1600" dirty="0" smtClean="0">
                <a:solidFill>
                  <a:srgbClr val="FF0000"/>
                </a:solidFill>
              </a:rPr>
              <a:t>надокнаде</a:t>
            </a:r>
            <a:r>
              <a:rPr lang="en-US" sz="1600" dirty="0" smtClean="0"/>
              <a:t>. </a:t>
            </a:r>
            <a:r>
              <a:rPr lang="sr-Cyrl-RS" sz="1600" dirty="0" smtClean="0">
                <a:solidFill>
                  <a:srgbClr val="FF0000"/>
                </a:solidFill>
              </a:rPr>
              <a:t>Могућа је код присутних малих уметнутих протезних седала.</a:t>
            </a:r>
            <a:endParaRPr lang="sr-Cyrl-RS" sz="1600" dirty="0">
              <a:solidFill>
                <a:srgbClr val="FF0000"/>
              </a:solidFill>
            </a:endParaRPr>
          </a:p>
          <a:p>
            <a:pPr lvl="1"/>
            <a:endParaRPr lang="sr-Cyrl-RS" sz="1600" dirty="0"/>
          </a:p>
          <a:p>
            <a:r>
              <a:rPr lang="sr-Cyrl-RS" sz="1600" b="1" u="sng" dirty="0"/>
              <a:t>Репаратура велике спојнице</a:t>
            </a:r>
          </a:p>
          <a:p>
            <a:pPr lvl="1"/>
            <a:r>
              <a:rPr lang="sr-Cyrl-RS" sz="1600" dirty="0"/>
              <a:t>Технички могућа али је рационалније </a:t>
            </a:r>
            <a:r>
              <a:rPr lang="sr-Cyrl-RS" sz="1600" dirty="0">
                <a:solidFill>
                  <a:srgbClr val="FF0000"/>
                </a:solidFill>
              </a:rPr>
              <a:t>урадити нову надокнаду</a:t>
            </a:r>
          </a:p>
          <a:p>
            <a:pPr lvl="1"/>
            <a:endParaRPr lang="en-US" sz="1600" dirty="0" smtClean="0">
              <a:cs typeface="Times New Roman" panose="02020603050405020304" pitchFamily="18" charset="0"/>
            </a:endParaRPr>
          </a:p>
        </p:txBody>
      </p:sp>
      <p:pic>
        <p:nvPicPr>
          <p:cNvPr id="6" name="Picture 4" descr="Design Read Sticker by Cosmopolitan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06018" flipV="1">
            <a:off x="7691904" y="5170663"/>
            <a:ext cx="1406326" cy="140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758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369" y="1029557"/>
            <a:ext cx="8229600" cy="960258"/>
          </a:xfrm>
        </p:spPr>
        <p:txBody>
          <a:bodyPr>
            <a:noAutofit/>
          </a:bodyPr>
          <a:lstStyle/>
          <a:p>
            <a:endParaRPr lang="sr-Cyrl-R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Репаратура атечмена</a:t>
            </a:r>
          </a:p>
          <a:p>
            <a:pPr lvl="1"/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Честа процедура је замена патрице атечмена на мобилном делу надокнаде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43511"/>
            <a:ext cx="9144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/>
              <a:t>Репаратуре</a:t>
            </a:r>
            <a:r>
              <a:rPr lang="en-US" sz="2800"/>
              <a:t> </a:t>
            </a:r>
            <a:r>
              <a:rPr lang="sr-Cyrl-CS" sz="2800"/>
              <a:t>парцијалних</a:t>
            </a:r>
            <a:r>
              <a:rPr lang="en-US" sz="2800"/>
              <a:t> </a:t>
            </a:r>
            <a:r>
              <a:rPr lang="sr-Cyrl-CS" sz="2800"/>
              <a:t>скелетираних</a:t>
            </a:r>
            <a:r>
              <a:rPr lang="en-US" sz="2800"/>
              <a:t> </a:t>
            </a:r>
            <a:r>
              <a:rPr lang="sr-Cyrl-CS" sz="2800"/>
              <a:t>протеза</a:t>
            </a:r>
            <a:endParaRPr lang="en-US" sz="2800"/>
          </a:p>
        </p:txBody>
      </p:sp>
      <p:cxnSp>
        <p:nvCxnSpPr>
          <p:cNvPr id="7" name="Straight Connector 6"/>
          <p:cNvCxnSpPr/>
          <p:nvPr/>
        </p:nvCxnSpPr>
        <p:spPr>
          <a:xfrm>
            <a:off x="569913" y="867386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8743"/>
          <a:stretch/>
        </p:blipFill>
        <p:spPr>
          <a:xfrm>
            <a:off x="1851693" y="2992137"/>
            <a:ext cx="3428212" cy="25821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7117" y="3591618"/>
            <a:ext cx="2683151" cy="1762897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2954495" y="3591618"/>
            <a:ext cx="165353" cy="56554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287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516" y="4178206"/>
            <a:ext cx="3443288" cy="23939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343511"/>
            <a:ext cx="9144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/>
              <a:t>Репаратуре</a:t>
            </a:r>
            <a:r>
              <a:rPr lang="en-US" sz="2800"/>
              <a:t> </a:t>
            </a:r>
            <a:r>
              <a:rPr lang="sr-Cyrl-CS" sz="2800"/>
              <a:t>парцијалних</a:t>
            </a:r>
            <a:r>
              <a:rPr lang="en-US" sz="2800"/>
              <a:t> </a:t>
            </a:r>
            <a:r>
              <a:rPr lang="sr-Cyrl-CS" sz="2800"/>
              <a:t>скелетираних</a:t>
            </a:r>
            <a:r>
              <a:rPr lang="en-US" sz="2800"/>
              <a:t> </a:t>
            </a:r>
            <a:r>
              <a:rPr lang="sr-Cyrl-CS" sz="2800"/>
              <a:t>протеза</a:t>
            </a:r>
            <a:endParaRPr lang="en-US" sz="2800"/>
          </a:p>
        </p:txBody>
      </p:sp>
      <p:cxnSp>
        <p:nvCxnSpPr>
          <p:cNvPr id="6" name="Straight Connector 5"/>
          <p:cNvCxnSpPr/>
          <p:nvPr/>
        </p:nvCxnSpPr>
        <p:spPr>
          <a:xfrm>
            <a:off x="569913" y="867386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66004" y="1316945"/>
            <a:ext cx="8229600" cy="277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sr-Cyrl-RS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Репаратура везе спољног телескопа и протезне базе телескоп протезе</a:t>
            </a:r>
          </a:p>
          <a:p>
            <a:pPr lvl="1"/>
            <a:r>
              <a:rPr kumimoji="0" lang="sr-Cyrl-R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Зависи од првобитне везе спољног телескопа и протезног седла</a:t>
            </a:r>
          </a:p>
          <a:p>
            <a:pPr marL="393700" lvl="1" indent="0">
              <a:buNone/>
            </a:pPr>
            <a:r>
              <a:rPr kumimoji="0" lang="sr-Cyrl-R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r-Cyrl-R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- у случају када постоји апроксимални продужетак</a:t>
            </a:r>
          </a:p>
          <a:p>
            <a:pPr marL="393700" lvl="1" indent="0">
              <a:buNone/>
            </a:pPr>
            <a:r>
              <a:rPr kumimoji="0" lang="sr-Cyrl-R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r-Cyrl-R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- </a:t>
            </a:r>
            <a:r>
              <a:rPr kumimoji="0" lang="sr-Cyrl-R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случају када </a:t>
            </a:r>
            <a:r>
              <a:rPr kumimoji="0" lang="sr-Cyrl-R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постоји </a:t>
            </a:r>
            <a:r>
              <a:rPr kumimoji="0" lang="sr-Cyrl-R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апроксимални продужетак</a:t>
            </a:r>
            <a:endParaRPr kumimoji="0" lang="sr-Cyrl-R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kumimoji="0" lang="sr-Cyrl-R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Неопходно је узети отисак преко целе конструкције</a:t>
            </a:r>
          </a:p>
          <a:p>
            <a:r>
              <a:rPr kumimoji="0" lang="sr-Cyrl-RS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Репаратура фасете на спољној телескоп круни</a:t>
            </a:r>
          </a:p>
          <a:p>
            <a:pPr lvl="1"/>
            <a:r>
              <a:rPr kumimoji="0" lang="sr-Cyrl-R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Могуће је у ординацији и у лабораторији  (топлополимеризујући акрилат или фотополимеризујући композит)</a:t>
            </a:r>
            <a:endParaRPr kumimoji="0"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971" y="4178206"/>
            <a:ext cx="3112476" cy="23939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98514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5"/>
          <p:cNvSpPr>
            <a:spLocks noChangeArrowheads="1"/>
          </p:cNvSpPr>
          <p:nvPr/>
        </p:nvSpPr>
        <p:spPr bwMode="auto">
          <a:xfrm>
            <a:off x="109538" y="1957388"/>
            <a:ext cx="7959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/>
              <a:t>     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0380" y="1103959"/>
            <a:ext cx="8169887" cy="147732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sr-Cyrl-CS" sz="2200" b="1" dirty="0"/>
              <a:t>Подлагање</a:t>
            </a:r>
            <a:r>
              <a:rPr lang="sr-Latn-R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CS" sz="2000" b="1" dirty="0"/>
              <a:t>слободних</a:t>
            </a:r>
            <a:r>
              <a:rPr lang="en-US" sz="2000" b="1" dirty="0"/>
              <a:t> </a:t>
            </a:r>
            <a:r>
              <a:rPr lang="sr-Cyrl-CS" sz="2000" b="1" dirty="0"/>
              <a:t>седала</a:t>
            </a:r>
            <a:r>
              <a:rPr lang="en-US" sz="2000" b="1" dirty="0"/>
              <a:t> (</a:t>
            </a:r>
            <a:r>
              <a:rPr lang="sr-Cyrl-CS" sz="2000" b="1" dirty="0"/>
              <a:t>ређе</a:t>
            </a:r>
            <a:r>
              <a:rPr lang="en-US" sz="2000" b="1" dirty="0"/>
              <a:t> </a:t>
            </a:r>
            <a:r>
              <a:rPr lang="sr-Cyrl-CS" sz="2000" b="1" dirty="0"/>
              <a:t>уметнутих</a:t>
            </a:r>
            <a:r>
              <a:rPr lang="en-US" sz="2000" b="1" dirty="0"/>
              <a:t>) </a:t>
            </a:r>
            <a:r>
              <a:rPr lang="sr-Cyrl-CS" sz="2000" b="1" dirty="0"/>
              <a:t>ПСП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sr-Cyrl-CS" sz="2200" dirty="0" smtClean="0"/>
              <a:t>је</a:t>
            </a:r>
            <a:r>
              <a:rPr lang="sr-Latn-RS" sz="2200" dirty="0" smtClean="0"/>
              <a:t> </a:t>
            </a:r>
            <a:r>
              <a:rPr lang="sr-Cyrl-CS" sz="2200" dirty="0"/>
              <a:t>клинички</a:t>
            </a:r>
            <a:r>
              <a:rPr lang="sr-Latn-RS" sz="2200" dirty="0"/>
              <a:t> </a:t>
            </a:r>
            <a:r>
              <a:rPr lang="sr-Cyrl-CS" sz="2200" dirty="0"/>
              <a:t>или</a:t>
            </a:r>
            <a:r>
              <a:rPr lang="sr-Latn-RS" sz="2200" dirty="0"/>
              <a:t> </a:t>
            </a:r>
            <a:r>
              <a:rPr lang="sr-Cyrl-CS" sz="2200" dirty="0"/>
              <a:t>клиничко</a:t>
            </a:r>
            <a:r>
              <a:rPr lang="sr-Latn-RS" sz="2200" dirty="0"/>
              <a:t>-</a:t>
            </a:r>
            <a:r>
              <a:rPr lang="sr-Cyrl-CS" sz="2200" dirty="0"/>
              <a:t>лабораторијски</a:t>
            </a:r>
            <a:r>
              <a:rPr lang="sr-Latn-RS" sz="2200" dirty="0"/>
              <a:t> </a:t>
            </a:r>
            <a:r>
              <a:rPr lang="sr-Cyrl-CS" sz="2200" dirty="0"/>
              <a:t>поступак</a:t>
            </a:r>
            <a:r>
              <a:rPr lang="sr-Latn-RS" sz="2200" dirty="0"/>
              <a:t> </a:t>
            </a:r>
            <a:r>
              <a:rPr lang="sr-Cyrl-CS" sz="2200" dirty="0"/>
              <a:t>којим</a:t>
            </a:r>
            <a:r>
              <a:rPr lang="sr-Latn-RS" sz="2200" dirty="0"/>
              <a:t> </a:t>
            </a:r>
            <a:r>
              <a:rPr lang="sr-Cyrl-CS" sz="2200" dirty="0"/>
              <a:t>се</a:t>
            </a:r>
            <a:r>
              <a:rPr lang="sr-Latn-RS" sz="2200" dirty="0"/>
              <a:t> </a:t>
            </a:r>
            <a:r>
              <a:rPr lang="sr-Cyrl-CS" sz="2200" dirty="0"/>
              <a:t>постиже</a:t>
            </a:r>
            <a:r>
              <a:rPr lang="sr-Latn-RS" sz="2200" dirty="0"/>
              <a:t> </a:t>
            </a:r>
            <a:r>
              <a:rPr lang="sr-Cyrl-CS" sz="2200" dirty="0"/>
              <a:t>поновно</a:t>
            </a:r>
            <a:r>
              <a:rPr lang="sr-Latn-RS" sz="2200" dirty="0"/>
              <a:t> </a:t>
            </a:r>
            <a:r>
              <a:rPr lang="sr-Cyrl-CS" sz="2200" dirty="0"/>
              <a:t>успостављање</a:t>
            </a:r>
            <a:r>
              <a:rPr lang="sr-Latn-RS" sz="2200" dirty="0"/>
              <a:t> </a:t>
            </a:r>
            <a:r>
              <a:rPr lang="sr-Cyrl-CS" sz="2200" dirty="0"/>
              <a:t>правилног</a:t>
            </a:r>
            <a:r>
              <a:rPr lang="sr-Latn-RS" sz="2200" dirty="0"/>
              <a:t> </a:t>
            </a:r>
            <a:r>
              <a:rPr lang="sr-Cyrl-CS" sz="2200" dirty="0"/>
              <a:t>контакта</a:t>
            </a:r>
            <a:r>
              <a:rPr lang="sr-Latn-RS" sz="2200" dirty="0"/>
              <a:t> </a:t>
            </a:r>
            <a:r>
              <a:rPr lang="sr-Cyrl-CS" sz="2200" dirty="0"/>
              <a:t>између</a:t>
            </a:r>
            <a:r>
              <a:rPr lang="sr-Latn-RS" sz="2200" dirty="0"/>
              <a:t> </a:t>
            </a:r>
            <a:r>
              <a:rPr lang="sr-Cyrl-CS" sz="2200" dirty="0"/>
              <a:t>гингивалне</a:t>
            </a:r>
            <a:r>
              <a:rPr lang="sr-Latn-RS" sz="2200" dirty="0"/>
              <a:t> </a:t>
            </a:r>
            <a:r>
              <a:rPr lang="sr-Cyrl-CS" sz="2200" dirty="0"/>
              <a:t>површине</a:t>
            </a:r>
            <a:r>
              <a:rPr lang="sr-Latn-RS" sz="2200" dirty="0"/>
              <a:t> </a:t>
            </a:r>
            <a:r>
              <a:rPr lang="sr-Cyrl-CS" sz="2200" dirty="0"/>
              <a:t>протезног</a:t>
            </a:r>
            <a:r>
              <a:rPr lang="sr-Latn-RS" sz="2200" dirty="0"/>
              <a:t> </a:t>
            </a:r>
            <a:r>
              <a:rPr lang="sr-Cyrl-CS" sz="2200" dirty="0"/>
              <a:t>седла</a:t>
            </a:r>
            <a:r>
              <a:rPr lang="sr-Latn-RS" sz="2200" dirty="0"/>
              <a:t> </a:t>
            </a:r>
            <a:r>
              <a:rPr lang="sr-Cyrl-CS" sz="2200" dirty="0"/>
              <a:t>и</a:t>
            </a:r>
            <a:r>
              <a:rPr lang="sr-Latn-RS" sz="2200" dirty="0"/>
              <a:t> </a:t>
            </a:r>
            <a:r>
              <a:rPr lang="sr-Cyrl-CS" sz="2200" dirty="0"/>
              <a:t>мукопериоста</a:t>
            </a:r>
            <a:r>
              <a:rPr lang="sr-Latn-RS" sz="2200" dirty="0"/>
              <a:t>.</a:t>
            </a:r>
            <a:endParaRPr lang="en-US" sz="2200" dirty="0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473074" y="809314"/>
            <a:ext cx="8064500" cy="0"/>
          </a:xfrm>
          <a:prstGeom prst="line">
            <a:avLst/>
          </a:prstGeom>
          <a:noFill/>
          <a:ln w="190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61889" y="176303"/>
            <a:ext cx="7675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dirty="0" smtClean="0"/>
              <a:t>Подлагање скелетираних парцијалних протеза</a:t>
            </a:r>
            <a:endParaRPr lang="en-GB" sz="2800" dirty="0"/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473074" y="3271192"/>
            <a:ext cx="4494580" cy="22467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2000" b="1" u="sng" dirty="0"/>
              <a:t>Подлагања</a:t>
            </a:r>
            <a:r>
              <a:rPr lang="en-US" sz="2000" b="1" u="sng" dirty="0"/>
              <a:t> </a:t>
            </a:r>
            <a:r>
              <a:rPr lang="sr-Cyrl-CS" sz="2000" b="1" u="sng" dirty="0"/>
              <a:t>седала</a:t>
            </a:r>
            <a:r>
              <a:rPr lang="en-US" sz="2000" b="1" u="sng" dirty="0"/>
              <a:t> </a:t>
            </a:r>
            <a:r>
              <a:rPr lang="sr-Cyrl-CS" sz="2000" b="1" u="sng" dirty="0"/>
              <a:t>ПСП</a:t>
            </a:r>
            <a:r>
              <a:rPr lang="en-US" sz="2000" b="1" u="sng" dirty="0"/>
              <a:t> </a:t>
            </a:r>
            <a:r>
              <a:rPr lang="sr-Cyrl-CS" sz="2000" b="1" u="sng" dirty="0"/>
              <a:t>могу</a:t>
            </a:r>
            <a:r>
              <a:rPr lang="en-US" sz="2000" b="1" u="sng" dirty="0"/>
              <a:t> </a:t>
            </a:r>
            <a:r>
              <a:rPr lang="sr-Cyrl-CS" sz="2000" b="1" u="sng" dirty="0"/>
              <a:t>бити</a:t>
            </a:r>
            <a:r>
              <a:rPr lang="en-US" sz="2000" b="1" u="sng" dirty="0"/>
              <a:t>:</a:t>
            </a:r>
          </a:p>
          <a:p>
            <a:r>
              <a:rPr lang="en-US" sz="2000" dirty="0"/>
              <a:t>1. </a:t>
            </a:r>
            <a:r>
              <a:rPr lang="sr-Cyrl-CS" sz="2000" b="1" dirty="0"/>
              <a:t>директна</a:t>
            </a:r>
            <a:r>
              <a:rPr lang="en-US" sz="2000" dirty="0"/>
              <a:t> (</a:t>
            </a:r>
            <a:r>
              <a:rPr lang="sr-Cyrl-CS" sz="2000" dirty="0"/>
              <a:t>у</a:t>
            </a:r>
            <a:r>
              <a:rPr lang="en-US" sz="2000" dirty="0"/>
              <a:t> </a:t>
            </a:r>
            <a:r>
              <a:rPr lang="sr-Cyrl-CS" sz="2000" dirty="0"/>
              <a:t>устима</a:t>
            </a:r>
            <a:r>
              <a:rPr lang="en-US" sz="2000" dirty="0"/>
              <a:t> </a:t>
            </a:r>
            <a:r>
              <a:rPr lang="sr-Cyrl-CS" sz="2000" dirty="0"/>
              <a:t>пацијента</a:t>
            </a:r>
            <a:r>
              <a:rPr lang="en-US" sz="2000" dirty="0"/>
              <a:t>)</a:t>
            </a:r>
          </a:p>
          <a:p>
            <a:r>
              <a:rPr lang="en-US" sz="2000" dirty="0"/>
              <a:t>    - </a:t>
            </a:r>
            <a:r>
              <a:rPr lang="sr-Cyrl-CS" sz="2000" dirty="0"/>
              <a:t>аутополимеризујућим</a:t>
            </a:r>
            <a:r>
              <a:rPr lang="en-US" sz="2000" dirty="0"/>
              <a:t> </a:t>
            </a:r>
            <a:r>
              <a:rPr lang="sr-Cyrl-CS" sz="2000" dirty="0"/>
              <a:t>акрилатом</a:t>
            </a:r>
            <a:endParaRPr lang="en-US" sz="2000" dirty="0"/>
          </a:p>
          <a:p>
            <a:r>
              <a:rPr lang="en-US" sz="2000" dirty="0"/>
              <a:t>    - </a:t>
            </a:r>
            <a:r>
              <a:rPr lang="sr-Cyrl-CS" sz="2000" dirty="0"/>
              <a:t>меким</a:t>
            </a:r>
            <a:r>
              <a:rPr lang="en-US" sz="2000" dirty="0"/>
              <a:t> </a:t>
            </a:r>
            <a:r>
              <a:rPr lang="sr-Cyrl-CS" sz="2000" dirty="0"/>
              <a:t>акрилатом</a:t>
            </a:r>
            <a:r>
              <a:rPr lang="en-US" sz="2000" dirty="0"/>
              <a:t> </a:t>
            </a:r>
          </a:p>
          <a:p>
            <a:r>
              <a:rPr lang="en-US" sz="2000" dirty="0"/>
              <a:t>    - </a:t>
            </a:r>
            <a:r>
              <a:rPr lang="sr-Cyrl-CS" sz="2000" dirty="0"/>
              <a:t>силиконом</a:t>
            </a:r>
            <a:endParaRPr lang="en-US" sz="2000" dirty="0"/>
          </a:p>
          <a:p>
            <a:r>
              <a:rPr lang="en-US" sz="2000" dirty="0"/>
              <a:t>2. </a:t>
            </a:r>
            <a:r>
              <a:rPr lang="sr-Cyrl-CS" sz="2000" b="1" dirty="0"/>
              <a:t>индиректна</a:t>
            </a:r>
            <a:r>
              <a:rPr lang="en-US" sz="2000" dirty="0"/>
              <a:t> (</a:t>
            </a:r>
            <a:r>
              <a:rPr lang="sr-Cyrl-CS" sz="2000" dirty="0"/>
              <a:t>у</a:t>
            </a:r>
            <a:r>
              <a:rPr lang="en-US" sz="2000" dirty="0"/>
              <a:t> </a:t>
            </a:r>
            <a:r>
              <a:rPr lang="sr-Cyrl-CS" sz="2000" dirty="0"/>
              <a:t>лабораторији</a:t>
            </a:r>
            <a:r>
              <a:rPr lang="en-US" sz="2000" dirty="0"/>
              <a:t>)</a:t>
            </a:r>
          </a:p>
          <a:p>
            <a:r>
              <a:rPr lang="en-US" sz="2000" dirty="0"/>
              <a:t>    - </a:t>
            </a:r>
            <a:r>
              <a:rPr lang="sr-Cyrl-CS" sz="2000" dirty="0"/>
              <a:t>топлополимеризујућим</a:t>
            </a:r>
            <a:r>
              <a:rPr lang="en-US" sz="2000" dirty="0"/>
              <a:t> </a:t>
            </a:r>
            <a:r>
              <a:rPr lang="sr-Cyrl-CS" sz="2000" dirty="0"/>
              <a:t>акрилатом</a:t>
            </a:r>
            <a:endParaRPr lang="en-US" sz="2000" dirty="0"/>
          </a:p>
        </p:txBody>
      </p:sp>
      <p:pic>
        <p:nvPicPr>
          <p:cNvPr id="19" name="Picture 1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0251" y="3328997"/>
            <a:ext cx="3202560" cy="21311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3053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234"/>
    </mc:Choice>
    <mc:Fallback xmlns="">
      <p:transition spd="slow" advTm="125234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AutoShape 2" descr="Image result for soft tissue relining materials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/>
          </a:p>
        </p:txBody>
      </p:sp>
      <p:sp>
        <p:nvSpPr>
          <p:cNvPr id="33796" name="AutoShape 4" descr="Image result for soft tissue relining materials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/>
          </a:p>
        </p:txBody>
      </p:sp>
      <p:sp>
        <p:nvSpPr>
          <p:cNvPr id="33797" name="AutoShape 6" descr="Image result for soft tissue relining materials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/>
          </a:p>
        </p:txBody>
      </p:sp>
      <p:sp>
        <p:nvSpPr>
          <p:cNvPr id="33798" name="AutoShape 8" descr="Image result for ufi gel hard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/>
          </a:p>
        </p:txBody>
      </p:sp>
      <p:sp>
        <p:nvSpPr>
          <p:cNvPr id="33799" name="AutoShape 10" descr="Image result for ufi gel hard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/>
          </a:p>
        </p:txBody>
      </p:sp>
      <p:sp>
        <p:nvSpPr>
          <p:cNvPr id="33800" name="AutoShape 12" descr="Image result for ufi gel hard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/>
          </a:p>
        </p:txBody>
      </p:sp>
      <p:sp>
        <p:nvSpPr>
          <p:cNvPr id="33801" name="AutoShape 17" descr="Related image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20675" y="1226143"/>
            <a:ext cx="5085664" cy="1323439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tx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sr-Cyrl-CS" sz="2000" b="1" dirty="0"/>
              <a:t>Предност</a:t>
            </a:r>
            <a:r>
              <a:rPr lang="sr-Latn-RS" sz="2000" b="1" dirty="0"/>
              <a:t> </a:t>
            </a:r>
            <a:r>
              <a:rPr lang="sr-Cyrl-CS" sz="2000" b="1" dirty="0"/>
              <a:t>подлагања</a:t>
            </a:r>
            <a:r>
              <a:rPr lang="sr-Latn-RS" sz="2000" b="1" dirty="0"/>
              <a:t> </a:t>
            </a:r>
            <a:r>
              <a:rPr lang="sr-Cyrl-CS" sz="2000" b="1" dirty="0"/>
              <a:t>тврдим</a:t>
            </a:r>
            <a:r>
              <a:rPr lang="sr-Latn-RS" sz="2000" b="1" dirty="0"/>
              <a:t> </a:t>
            </a:r>
            <a:r>
              <a:rPr lang="sr-Cyrl-CS" sz="2000" b="1" dirty="0" smtClean="0"/>
              <a:t>акрилатом</a:t>
            </a:r>
            <a:endParaRPr lang="sr-Latn-RS" sz="2000" b="1" dirty="0"/>
          </a:p>
          <a:p>
            <a:pPr>
              <a:defRPr/>
            </a:pPr>
            <a:r>
              <a:rPr lang="sr-Latn-RS" sz="2000" b="1" dirty="0" smtClean="0"/>
              <a:t>- </a:t>
            </a:r>
            <a:r>
              <a:rPr lang="sr-Cyrl-CS" sz="2000" dirty="0" smtClean="0"/>
              <a:t>Врло </a:t>
            </a:r>
            <a:r>
              <a:rPr lang="sr-Cyrl-CS" sz="2000" dirty="0"/>
              <a:t>прецизно се успоставља правилан контакт између гингивалне површина протезе и мукопериоста</a:t>
            </a:r>
            <a:endParaRPr lang="en-US" sz="2000" dirty="0"/>
          </a:p>
        </p:txBody>
      </p:sp>
      <p:sp>
        <p:nvSpPr>
          <p:cNvPr id="18" name="Rectangle 17"/>
          <p:cNvSpPr/>
          <p:nvPr/>
        </p:nvSpPr>
        <p:spPr>
          <a:xfrm>
            <a:off x="320675" y="3581963"/>
            <a:ext cx="4585433" cy="2677656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sr-Cyrl-CS" b="1" dirty="0"/>
              <a:t>Мане</a:t>
            </a:r>
            <a:r>
              <a:rPr lang="sr-Latn-RS" b="1" dirty="0"/>
              <a:t> </a:t>
            </a:r>
            <a:r>
              <a:rPr lang="sr-Cyrl-CS" b="1" dirty="0"/>
              <a:t>подлагања</a:t>
            </a:r>
            <a:r>
              <a:rPr lang="sr-Latn-RS" b="1" dirty="0"/>
              <a:t> </a:t>
            </a:r>
            <a:r>
              <a:rPr lang="sr-Cyrl-CS" b="1" dirty="0"/>
              <a:t>тврдим</a:t>
            </a:r>
            <a:r>
              <a:rPr lang="sr-Latn-RS" b="1" dirty="0"/>
              <a:t> </a:t>
            </a:r>
            <a:r>
              <a:rPr lang="sr-Cyrl-CS" b="1" dirty="0" smtClean="0"/>
              <a:t>акрилатом</a:t>
            </a:r>
            <a:endParaRPr lang="sr-Latn-RS" dirty="0" smtClean="0"/>
          </a:p>
          <a:p>
            <a:pPr marL="342900" indent="-342900">
              <a:buFontTx/>
              <a:buChar char="-"/>
              <a:defRPr/>
            </a:pPr>
            <a:r>
              <a:rPr lang="sr-Cyrl-CS" dirty="0" smtClean="0"/>
              <a:t>процедура је непријатна за пацијента</a:t>
            </a:r>
          </a:p>
          <a:p>
            <a:pPr marL="342900" indent="-342900">
              <a:buFontTx/>
              <a:buChar char="-"/>
              <a:defRPr/>
            </a:pPr>
            <a:r>
              <a:rPr lang="sr-Cyrl-CS" dirty="0" smtClean="0"/>
              <a:t>могућа је алергијска реакција</a:t>
            </a:r>
          </a:p>
          <a:p>
            <a:pPr marL="342900" indent="-342900">
              <a:buFontTx/>
              <a:buChar char="-"/>
              <a:defRPr/>
            </a:pPr>
            <a:r>
              <a:rPr lang="sr-Cyrl-CS" dirty="0" smtClean="0"/>
              <a:t>потребна је обрада и полирање протезе у лабораторији </a:t>
            </a:r>
            <a:endParaRPr lang="en-US" dirty="0"/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473074" y="809314"/>
            <a:ext cx="8064500" cy="0"/>
          </a:xfrm>
          <a:prstGeom prst="line">
            <a:avLst/>
          </a:prstGeom>
          <a:noFill/>
          <a:ln w="190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861889" y="176303"/>
            <a:ext cx="7675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dirty="0" smtClean="0"/>
              <a:t>Подлагање скелетираних парцијалних протеза</a:t>
            </a:r>
            <a:endParaRPr lang="en-GB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7155" y="2857500"/>
            <a:ext cx="3901256" cy="21013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4" descr="Smooth Positive Negative Signs Green Red Stock Vector (Royalty Free)  1640154940 | Shutterstock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02" b="5215"/>
          <a:stretch/>
        </p:blipFill>
        <p:spPr bwMode="auto">
          <a:xfrm>
            <a:off x="320675" y="2857500"/>
            <a:ext cx="733216" cy="54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Smooth Positive Negative Signs Green Red Stock Vector (Royalty Free)  1640154940 | Shutterstock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59" b="4972"/>
          <a:stretch/>
        </p:blipFill>
        <p:spPr bwMode="auto">
          <a:xfrm>
            <a:off x="5590647" y="1226143"/>
            <a:ext cx="748607" cy="722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00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436"/>
    </mc:Choice>
    <mc:Fallback xmlns="">
      <p:transition spd="slow" advTm="584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73074" y="809314"/>
            <a:ext cx="8064500" cy="0"/>
          </a:xfrm>
          <a:prstGeom prst="line">
            <a:avLst/>
          </a:prstGeom>
          <a:noFill/>
          <a:ln w="190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861889" y="176303"/>
            <a:ext cx="7675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dirty="0" smtClean="0"/>
              <a:t>Подлагање скелетираних парцијалних протеза</a:t>
            </a:r>
            <a:endParaRPr lang="en-GB" sz="2800" dirty="0"/>
          </a:p>
        </p:txBody>
      </p:sp>
      <p:sp>
        <p:nvSpPr>
          <p:cNvPr id="7" name="Rectangle 6"/>
          <p:cNvSpPr/>
          <p:nvPr/>
        </p:nvSpPr>
        <p:spPr>
          <a:xfrm>
            <a:off x="332128" y="1231561"/>
            <a:ext cx="5183310" cy="163121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4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4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tx2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sr-Cyrl-CS" sz="2000" b="1" dirty="0"/>
              <a:t>Предности</a:t>
            </a:r>
            <a:r>
              <a:rPr lang="sr-Latn-RS" sz="2000" b="1" dirty="0"/>
              <a:t> </a:t>
            </a:r>
            <a:r>
              <a:rPr lang="sr-Cyrl-CS" sz="2000" b="1" dirty="0"/>
              <a:t>подлагања</a:t>
            </a:r>
            <a:r>
              <a:rPr lang="sr-Latn-RS" sz="2000" b="1" dirty="0"/>
              <a:t> </a:t>
            </a:r>
            <a:r>
              <a:rPr lang="sr-Cyrl-CS" sz="2000" b="1" dirty="0"/>
              <a:t>меким</a:t>
            </a:r>
            <a:r>
              <a:rPr lang="sr-Latn-RS" sz="2000" b="1" dirty="0"/>
              <a:t> </a:t>
            </a:r>
            <a:r>
              <a:rPr lang="sr-Cyrl-CS" sz="2000" b="1" dirty="0"/>
              <a:t>акрилатом или силиконом</a:t>
            </a:r>
          </a:p>
          <a:p>
            <a:pPr>
              <a:defRPr/>
            </a:pPr>
            <a:r>
              <a:rPr lang="sr-Latn-RS" sz="2000" dirty="0" smtClean="0"/>
              <a:t>-      </a:t>
            </a:r>
            <a:r>
              <a:rPr lang="sr-Cyrl-CS" sz="2000" dirty="0" smtClean="0"/>
              <a:t>процедура је пријатна за пацијента</a:t>
            </a:r>
          </a:p>
          <a:p>
            <a:pPr marL="342900" indent="-342900">
              <a:buFontTx/>
              <a:buChar char="-"/>
              <a:defRPr/>
            </a:pPr>
            <a:r>
              <a:rPr lang="sr-Cyrl-CS" sz="2000" dirty="0"/>
              <a:t>п</a:t>
            </a:r>
            <a:r>
              <a:rPr lang="sr-Cyrl-CS" sz="2000" dirty="0" smtClean="0"/>
              <a:t>ацијенти се брзо навикавају на подложену протезу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332128" y="3285023"/>
            <a:ext cx="4415718" cy="3170099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2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sr-Cyrl-CS" sz="2000" b="1" dirty="0"/>
              <a:t>Мане</a:t>
            </a:r>
            <a:r>
              <a:rPr lang="sr-Latn-RS" sz="2000" b="1" dirty="0"/>
              <a:t> </a:t>
            </a:r>
            <a:r>
              <a:rPr lang="sr-Cyrl-CS" sz="2000" b="1" dirty="0"/>
              <a:t>подлагања</a:t>
            </a:r>
            <a:r>
              <a:rPr lang="sr-Latn-RS" sz="2000" b="1" dirty="0"/>
              <a:t> </a:t>
            </a:r>
            <a:r>
              <a:rPr lang="sr-Cyrl-CS" sz="2000" b="1" dirty="0"/>
              <a:t>меким</a:t>
            </a:r>
            <a:r>
              <a:rPr lang="sr-Latn-RS" sz="2000" b="1" dirty="0"/>
              <a:t> </a:t>
            </a:r>
            <a:r>
              <a:rPr lang="sr-Cyrl-CS" sz="2000" b="1" dirty="0"/>
              <a:t>акрилатом или </a:t>
            </a:r>
            <a:r>
              <a:rPr lang="sr-Cyrl-CS" sz="2000" b="1" dirty="0" smtClean="0"/>
              <a:t>силиконом</a:t>
            </a:r>
            <a:endParaRPr lang="sr-Latn-RS" sz="2000" b="1" dirty="0" smtClean="0"/>
          </a:p>
          <a:p>
            <a:pPr>
              <a:defRPr/>
            </a:pPr>
            <a:endParaRPr lang="sr-Latn-RS" sz="2000" dirty="0" smtClean="0"/>
          </a:p>
          <a:p>
            <a:pPr marL="342900" indent="-342900">
              <a:buFontTx/>
              <a:buChar char="-"/>
              <a:defRPr/>
            </a:pPr>
            <a:r>
              <a:rPr lang="sr-Cyrl-CS" sz="2000" dirty="0" smtClean="0"/>
              <a:t>поступак треба поновити након 4 до 6 недеља</a:t>
            </a:r>
          </a:p>
          <a:p>
            <a:pPr marL="342900" indent="-342900">
              <a:buFontTx/>
              <a:buChar char="-"/>
              <a:defRPr/>
            </a:pPr>
            <a:r>
              <a:rPr lang="sr-Cyrl-CS" sz="2000" dirty="0" smtClean="0"/>
              <a:t>при непажљивом руковању могуће је одвајање силикона од акрилата</a:t>
            </a:r>
          </a:p>
          <a:p>
            <a:pPr marL="342900" indent="-342900">
              <a:buFontTx/>
              <a:buChar char="-"/>
              <a:defRPr/>
            </a:pPr>
            <a:r>
              <a:rPr lang="sr-Cyrl-CS" sz="2000" dirty="0" smtClean="0"/>
              <a:t>код недовољно добре хигијене могућа је појава</a:t>
            </a:r>
            <a:r>
              <a:rPr lang="sr-Latn-RS" sz="2000" dirty="0" smtClean="0"/>
              <a:t> </a:t>
            </a:r>
            <a:r>
              <a:rPr lang="sr-Cyrl-RS" sz="2000" dirty="0" smtClean="0"/>
              <a:t>гљивице –</a:t>
            </a:r>
            <a:r>
              <a:rPr lang="sr-Cyrl-CS" sz="2000" dirty="0" smtClean="0"/>
              <a:t> </a:t>
            </a:r>
            <a:r>
              <a:rPr lang="sr-Latn-RS" sz="2000" i="1" dirty="0" smtClean="0"/>
              <a:t>Candida albicans</a:t>
            </a:r>
            <a:endParaRPr lang="en-US" sz="2000" i="1" dirty="0"/>
          </a:p>
        </p:txBody>
      </p:sp>
      <p:pic>
        <p:nvPicPr>
          <p:cNvPr id="9" name="Picture 2" descr="Reline II Soft &amp; ExtraSoft – Sanitaria Dent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065" y="2553185"/>
            <a:ext cx="3163274" cy="316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Smooth Positive Negative Signs Green Red Stock Vector (Royalty Free)  1640154940 | Shutterstock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02" b="5215"/>
          <a:stretch/>
        </p:blipFill>
        <p:spPr bwMode="auto">
          <a:xfrm>
            <a:off x="4863847" y="3219286"/>
            <a:ext cx="733216" cy="54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Smooth Positive Negative Signs Green Red Stock Vector (Royalty Free)  1640154940 | Shutterstock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59" b="4972"/>
          <a:stretch/>
        </p:blipFill>
        <p:spPr bwMode="auto">
          <a:xfrm>
            <a:off x="5713065" y="1210285"/>
            <a:ext cx="748607" cy="722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9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67809"/>
            <a:ext cx="9144000" cy="5238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sz="2800" dirty="0"/>
              <a:t>        </a:t>
            </a:r>
            <a:r>
              <a:rPr lang="bs-Cyrl-BA" dirty="0"/>
              <a:t>ПИТАЊА</a:t>
            </a:r>
            <a:r>
              <a:rPr lang="bs-Latn-BA" dirty="0"/>
              <a:t> </a:t>
            </a:r>
            <a:r>
              <a:rPr lang="bs-Cyrl-BA" dirty="0"/>
              <a:t>ЗА</a:t>
            </a:r>
            <a:r>
              <a:rPr lang="bs-Latn-BA" dirty="0"/>
              <a:t> </a:t>
            </a:r>
            <a:r>
              <a:rPr lang="bs-Cyrl-BA" dirty="0"/>
              <a:t>АКТИВНОСТ</a:t>
            </a:r>
            <a:r>
              <a:rPr lang="bs-Latn-BA" dirty="0"/>
              <a:t> </a:t>
            </a:r>
            <a:r>
              <a:rPr lang="bs-Cyrl-BA" dirty="0"/>
              <a:t>У</a:t>
            </a:r>
            <a:r>
              <a:rPr lang="bs-Latn-BA" dirty="0"/>
              <a:t>  </a:t>
            </a:r>
            <a:r>
              <a:rPr lang="bs-Cyrl-BA" dirty="0"/>
              <a:t>НАСТАВИ</a:t>
            </a:r>
            <a:r>
              <a:rPr lang="bs-Latn-BA" dirty="0"/>
              <a:t> </a:t>
            </a:r>
            <a:r>
              <a:rPr lang="bs-Cyrl-BA" dirty="0"/>
              <a:t>ЗА</a:t>
            </a:r>
            <a:r>
              <a:rPr lang="bs-Latn-BA" dirty="0"/>
              <a:t> XV  </a:t>
            </a:r>
            <a:r>
              <a:rPr lang="bs-Cyrl-BA" dirty="0"/>
              <a:t>НЕДЕЉУ</a:t>
            </a:r>
            <a:r>
              <a:rPr lang="bs-Latn-BA" dirty="0"/>
              <a:t> </a:t>
            </a:r>
            <a:endParaRPr lang="en-US" dirty="0"/>
          </a:p>
        </p:txBody>
      </p:sp>
      <p:sp>
        <p:nvSpPr>
          <p:cNvPr id="35843" name="TextBox 3"/>
          <p:cNvSpPr txBox="1">
            <a:spLocks noChangeArrowheads="1"/>
          </p:cNvSpPr>
          <p:nvPr/>
        </p:nvSpPr>
        <p:spPr bwMode="auto">
          <a:xfrm>
            <a:off x="630237" y="1260719"/>
            <a:ext cx="7883525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Calibri" panose="020F0502020204030204" pitchFamily="34" charset="0"/>
              <a:buAutoNum type="arabicPeriod"/>
            </a:pPr>
            <a:r>
              <a:rPr kumimoji="0" lang="en-US" sz="2200" dirty="0" err="1">
                <a:cs typeface="Times New Roman" panose="02020603050405020304" pitchFamily="18" charset="0"/>
              </a:rPr>
              <a:t>Контролни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en-US" sz="2200" dirty="0" err="1">
                <a:cs typeface="Times New Roman" panose="02020603050405020304" pitchFamily="18" charset="0"/>
              </a:rPr>
              <a:t>прегледи</a:t>
            </a:r>
            <a:r>
              <a:rPr kumimoji="0" lang="en-US" sz="2200" dirty="0">
                <a:cs typeface="Times New Roman" panose="02020603050405020304" pitchFamily="18" charset="0"/>
              </a:rPr>
              <a:t> и </a:t>
            </a:r>
            <a:r>
              <a:rPr kumimoji="0" lang="en-US" sz="2200" dirty="0" err="1">
                <a:cs typeface="Times New Roman" panose="02020603050405020304" pitchFamily="18" charset="0"/>
              </a:rPr>
              <a:t>одржавање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ефеката</a:t>
            </a:r>
            <a:r>
              <a:rPr kumimoji="0" lang="en-US" sz="2200" dirty="0">
                <a:cs typeface="Times New Roman" panose="02020603050405020304" pitchFamily="18" charset="0"/>
              </a:rPr>
              <a:t> П</a:t>
            </a:r>
            <a:r>
              <a:rPr kumimoji="0" lang="sr-Cyrl-CS" sz="2200" dirty="0">
                <a:cs typeface="Times New Roman" panose="02020603050405020304" pitchFamily="18" charset="0"/>
              </a:rPr>
              <a:t>С</a:t>
            </a:r>
            <a:r>
              <a:rPr kumimoji="0" lang="en-US" sz="2200" dirty="0">
                <a:cs typeface="Times New Roman" panose="02020603050405020304" pitchFamily="18" charset="0"/>
              </a:rPr>
              <a:t>П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kumimoji="0" lang="sr-Cyrl-CS" sz="2200" dirty="0">
                <a:cs typeface="Times New Roman" panose="02020603050405020304" pitchFamily="18" charset="0"/>
              </a:rPr>
              <a:t>Орална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хигијена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код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пацијената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са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ПСП</a:t>
            </a:r>
            <a:endParaRPr kumimoji="0" lang="en-US" sz="2200" dirty="0">
              <a:cs typeface="Times New Roman" panose="02020603050405020304" pitchFamily="18" charset="0"/>
            </a:endParaRPr>
          </a:p>
          <a:p>
            <a:pPr>
              <a:buFont typeface="Calibri" panose="020F0502020204030204" pitchFamily="34" charset="0"/>
              <a:buAutoNum type="arabicPeriod"/>
            </a:pPr>
            <a:r>
              <a:rPr kumimoji="0" lang="sr-Cyrl-CS" sz="2200" dirty="0">
                <a:cs typeface="Times New Roman" panose="02020603050405020304" pitchFamily="18" charset="0"/>
              </a:rPr>
              <a:t>Корекректуре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ПСП</a:t>
            </a:r>
            <a:endParaRPr kumimoji="0" lang="en-US" sz="2200" dirty="0">
              <a:cs typeface="Times New Roman" panose="02020603050405020304" pitchFamily="18" charset="0"/>
            </a:endParaRPr>
          </a:p>
          <a:p>
            <a:pPr>
              <a:buFont typeface="Calibri" panose="020F0502020204030204" pitchFamily="34" charset="0"/>
              <a:buAutoNum type="arabicPeriod"/>
            </a:pPr>
            <a:r>
              <a:rPr kumimoji="0" lang="sr-Cyrl-CS" sz="2200" dirty="0">
                <a:cs typeface="Times New Roman" panose="02020603050405020304" pitchFamily="18" charset="0"/>
              </a:rPr>
              <a:t>Бол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као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симптом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код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пацијената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са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новим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ПСП</a:t>
            </a:r>
            <a:r>
              <a:rPr kumimoji="0" lang="en-US" sz="2200" dirty="0">
                <a:cs typeface="Times New Roman" panose="02020603050405020304" pitchFamily="18" charset="0"/>
              </a:rPr>
              <a:t> (</a:t>
            </a:r>
            <a:r>
              <a:rPr kumimoji="0" lang="sr-Cyrl-CS" sz="2200" dirty="0">
                <a:cs typeface="Times New Roman" panose="02020603050405020304" pitchFamily="18" charset="0"/>
              </a:rPr>
              <a:t>разлози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и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терапија</a:t>
            </a:r>
            <a:r>
              <a:rPr kumimoji="0" lang="en-US" sz="2200" dirty="0">
                <a:cs typeface="Times New Roman" panose="02020603050405020304" pitchFamily="18" charset="0"/>
              </a:rPr>
              <a:t>)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sr-Cyrl-CS" sz="2200" dirty="0"/>
              <a:t>Декубитуси</a:t>
            </a:r>
            <a:r>
              <a:rPr lang="en-US" sz="2200" dirty="0"/>
              <a:t> </a:t>
            </a:r>
            <a:r>
              <a:rPr lang="sr-Cyrl-CS" sz="2200" dirty="0"/>
              <a:t>код</a:t>
            </a:r>
            <a:r>
              <a:rPr lang="en-US" sz="2200" dirty="0"/>
              <a:t> </a:t>
            </a:r>
            <a:r>
              <a:rPr lang="sr-Cyrl-CS" sz="2200" dirty="0"/>
              <a:t>пацијената</a:t>
            </a:r>
            <a:r>
              <a:rPr lang="en-US" sz="2200" dirty="0"/>
              <a:t> </a:t>
            </a:r>
            <a:r>
              <a:rPr lang="sr-Cyrl-CS" sz="2200" dirty="0"/>
              <a:t>са</a:t>
            </a:r>
            <a:r>
              <a:rPr lang="en-US" sz="2200" dirty="0"/>
              <a:t> </a:t>
            </a:r>
            <a:r>
              <a:rPr lang="sr-Cyrl-CS" sz="2200" dirty="0"/>
              <a:t>ПСП</a:t>
            </a:r>
            <a:r>
              <a:rPr lang="en-US" sz="2200" dirty="0"/>
              <a:t> </a:t>
            </a:r>
            <a:r>
              <a:rPr kumimoji="0" lang="en-US" sz="2200" dirty="0">
                <a:cs typeface="Times New Roman" panose="02020603050405020304" pitchFamily="18" charset="0"/>
              </a:rPr>
              <a:t>(</a:t>
            </a:r>
            <a:r>
              <a:rPr kumimoji="0" lang="sr-Cyrl-CS" sz="2200" dirty="0">
                <a:cs typeface="Times New Roman" panose="02020603050405020304" pitchFamily="18" charset="0"/>
              </a:rPr>
              <a:t>разлози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и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терапија</a:t>
            </a:r>
            <a:r>
              <a:rPr kumimoji="0" lang="en-US" sz="2200" dirty="0">
                <a:cs typeface="Times New Roman" panose="02020603050405020304" pitchFamily="18" charset="0"/>
              </a:rPr>
              <a:t>)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kumimoji="0" lang="sr-Cyrl-CS" sz="2200" dirty="0">
                <a:cs typeface="Times New Roman" panose="02020603050405020304" pitchFamily="18" charset="0"/>
              </a:rPr>
              <a:t>Лабаве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ПСП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са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кукицама</a:t>
            </a:r>
            <a:r>
              <a:rPr kumimoji="0" lang="en-US" sz="2200" dirty="0">
                <a:cs typeface="Times New Roman" panose="02020603050405020304" pitchFamily="18" charset="0"/>
              </a:rPr>
              <a:t> (</a:t>
            </a:r>
            <a:r>
              <a:rPr kumimoji="0" lang="sr-Cyrl-CS" sz="2200" dirty="0">
                <a:cs typeface="Times New Roman" panose="02020603050405020304" pitchFamily="18" charset="0"/>
              </a:rPr>
              <a:t>разлози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и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терапија</a:t>
            </a:r>
            <a:r>
              <a:rPr kumimoji="0" lang="en-US" sz="2200" dirty="0">
                <a:cs typeface="Times New Roman" panose="02020603050405020304" pitchFamily="18" charset="0"/>
              </a:rPr>
              <a:t>)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kumimoji="0" lang="sr-Cyrl-CS" sz="2200" dirty="0">
                <a:cs typeface="Times New Roman" panose="02020603050405020304" pitchFamily="18" charset="0"/>
              </a:rPr>
              <a:t>Лабаве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ПСП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са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атечменима</a:t>
            </a:r>
            <a:r>
              <a:rPr kumimoji="0" lang="en-US" sz="2200" dirty="0">
                <a:cs typeface="Times New Roman" panose="02020603050405020304" pitchFamily="18" charset="0"/>
              </a:rPr>
              <a:t> (</a:t>
            </a:r>
            <a:r>
              <a:rPr kumimoji="0" lang="sr-Cyrl-CS" sz="2200" dirty="0">
                <a:cs typeface="Times New Roman" panose="02020603050405020304" pitchFamily="18" charset="0"/>
              </a:rPr>
              <a:t>разлози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и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терапија</a:t>
            </a:r>
            <a:r>
              <a:rPr kumimoji="0" lang="en-US" sz="2200" dirty="0">
                <a:cs typeface="Times New Roman" panose="02020603050405020304" pitchFamily="18" charset="0"/>
              </a:rPr>
              <a:t>)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kumimoji="0" lang="sr-Cyrl-CS" sz="2200" dirty="0">
                <a:cs typeface="Times New Roman" panose="02020603050405020304" pitchFamily="18" charset="0"/>
              </a:rPr>
              <a:t>Лабаве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ПСП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са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двоструким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крунама</a:t>
            </a:r>
            <a:r>
              <a:rPr kumimoji="0" lang="en-US" sz="2200" dirty="0">
                <a:cs typeface="Times New Roman" panose="02020603050405020304" pitchFamily="18" charset="0"/>
              </a:rPr>
              <a:t> (</a:t>
            </a:r>
            <a:r>
              <a:rPr kumimoji="0" lang="sr-Cyrl-CS" sz="2200" dirty="0">
                <a:cs typeface="Times New Roman" panose="02020603050405020304" pitchFamily="18" charset="0"/>
              </a:rPr>
              <a:t>разлози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и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терапија</a:t>
            </a:r>
            <a:r>
              <a:rPr kumimoji="0" lang="en-US" sz="2200" dirty="0">
                <a:cs typeface="Times New Roman" panose="02020603050405020304" pitchFamily="18" charset="0"/>
              </a:rPr>
              <a:t>)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kumimoji="0" lang="sr-Cyrl-CS" sz="2200" dirty="0">
                <a:cs typeface="Times New Roman" panose="02020603050405020304" pitchFamily="18" charset="0"/>
              </a:rPr>
              <a:t>Нестабилне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ПСП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у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функцији</a:t>
            </a:r>
            <a:endParaRPr kumimoji="0" lang="en-US" sz="2200" dirty="0">
              <a:cs typeface="Times New Roman" panose="02020603050405020304" pitchFamily="18" charset="0"/>
            </a:endParaRPr>
          </a:p>
          <a:p>
            <a:pPr>
              <a:buFont typeface="Calibri" panose="020F0502020204030204" pitchFamily="34" charset="0"/>
              <a:buAutoNum type="arabicPeriod"/>
            </a:pPr>
            <a:r>
              <a:rPr kumimoji="0" lang="sr-Cyrl-CS" sz="2200" dirty="0">
                <a:cs typeface="Times New Roman" panose="02020603050405020304" pitchFamily="18" charset="0"/>
              </a:rPr>
              <a:t>Фонетске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сметње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код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пацијената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са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новим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ПСП</a:t>
            </a:r>
            <a:endParaRPr kumimoji="0" lang="en-US" sz="2200" dirty="0">
              <a:cs typeface="Times New Roman" panose="02020603050405020304" pitchFamily="18" charset="0"/>
            </a:endParaRPr>
          </a:p>
          <a:p>
            <a:pPr>
              <a:buFont typeface="Calibri" panose="020F0502020204030204" pitchFamily="34" charset="0"/>
              <a:buAutoNum type="arabicPeriod"/>
            </a:pPr>
            <a:r>
              <a:rPr kumimoji="0" lang="sr-Cyrl-CS" sz="2200" dirty="0">
                <a:cs typeface="Times New Roman" panose="02020603050405020304" pitchFamily="18" charset="0"/>
              </a:rPr>
              <a:t>Феномен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гађења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код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пацијената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са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новим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ПСП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741363" y="791730"/>
            <a:ext cx="8064500" cy="0"/>
          </a:xfrm>
          <a:prstGeom prst="line">
            <a:avLst/>
          </a:prstGeom>
          <a:noFill/>
          <a:ln w="190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112"/>
    </mc:Choice>
    <mc:Fallback xmlns="">
      <p:transition spd="slow" advTm="72112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Box 3"/>
          <p:cNvSpPr txBox="1">
            <a:spLocks noChangeArrowheads="1"/>
          </p:cNvSpPr>
          <p:nvPr/>
        </p:nvSpPr>
        <p:spPr bwMode="auto">
          <a:xfrm>
            <a:off x="741363" y="1025401"/>
            <a:ext cx="7900987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Calibri" panose="020F0502020204030204" pitchFamily="34" charset="0"/>
              <a:buAutoNum type="arabicPeriod" startAt="12"/>
            </a:pPr>
            <a:r>
              <a:rPr kumimoji="0" lang="sr-Cyrl-CS" sz="2200" dirty="0">
                <a:cs typeface="Times New Roman" panose="02020603050405020304" pitchFamily="18" charset="0"/>
              </a:rPr>
              <a:t>Задовољство</a:t>
            </a:r>
            <a:r>
              <a:rPr kumimoji="0" lang="en-US" sz="2200" dirty="0">
                <a:cs typeface="Times New Roman" panose="02020603050405020304" pitchFamily="18" charset="0"/>
              </a:rPr>
              <a:t>/</a:t>
            </a:r>
            <a:r>
              <a:rPr kumimoji="0" lang="sr-Cyrl-CS" sz="2200" dirty="0">
                <a:cs typeface="Times New Roman" panose="02020603050405020304" pitchFamily="18" charset="0"/>
              </a:rPr>
              <a:t>незадовољство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пацијента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својим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изгледом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по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добијању</a:t>
            </a:r>
            <a:r>
              <a:rPr kumimoji="0" lang="en-US" sz="2200" dirty="0">
                <a:cs typeface="Times New Roman" panose="02020603050405020304" pitchFamily="18" charset="0"/>
              </a:rPr>
              <a:t> </a:t>
            </a:r>
            <a:r>
              <a:rPr kumimoji="0" lang="sr-Cyrl-CS" sz="2200" dirty="0">
                <a:cs typeface="Times New Roman" panose="02020603050405020304" pitchFamily="18" charset="0"/>
              </a:rPr>
              <a:t>ПСП</a:t>
            </a:r>
            <a:endParaRPr lang="en-US" sz="2200" dirty="0"/>
          </a:p>
          <a:p>
            <a:pPr>
              <a:buFont typeface="Calibri" panose="020F0502020204030204" pitchFamily="34" charset="0"/>
              <a:buAutoNum type="arabicPeriod" startAt="12"/>
            </a:pPr>
            <a:r>
              <a:rPr lang="sr-Cyrl-CS" sz="2200" dirty="0"/>
              <a:t>Репаратуре</a:t>
            </a:r>
            <a:r>
              <a:rPr lang="en-US" sz="2200" dirty="0"/>
              <a:t> </a:t>
            </a:r>
            <a:r>
              <a:rPr lang="sr-Cyrl-CS" sz="2200" dirty="0"/>
              <a:t>ПСП</a:t>
            </a:r>
            <a:r>
              <a:rPr lang="en-US" sz="2200" dirty="0"/>
              <a:t> – </a:t>
            </a:r>
            <a:r>
              <a:rPr lang="sr-Cyrl-CS" sz="2200" dirty="0"/>
              <a:t>лом</a:t>
            </a:r>
            <a:r>
              <a:rPr lang="en-US" sz="2200" dirty="0"/>
              <a:t> </a:t>
            </a:r>
            <a:r>
              <a:rPr lang="sr-Cyrl-CS" sz="2200" dirty="0"/>
              <a:t>плоче</a:t>
            </a:r>
            <a:endParaRPr lang="en-US" sz="2200" dirty="0"/>
          </a:p>
          <a:p>
            <a:pPr>
              <a:buFont typeface="Calibri" panose="020F0502020204030204" pitchFamily="34" charset="0"/>
              <a:buAutoNum type="arabicPeriod" startAt="12"/>
            </a:pPr>
            <a:r>
              <a:rPr lang="sr-Cyrl-CS" sz="2200" dirty="0"/>
              <a:t>Репаратуре</a:t>
            </a:r>
            <a:r>
              <a:rPr lang="en-US" sz="2200" dirty="0"/>
              <a:t> </a:t>
            </a:r>
            <a:r>
              <a:rPr lang="sr-Cyrl-CS" sz="2200" dirty="0"/>
              <a:t>ПСП</a:t>
            </a:r>
            <a:r>
              <a:rPr lang="en-US" sz="2200" dirty="0"/>
              <a:t> – </a:t>
            </a:r>
            <a:r>
              <a:rPr lang="sr-Cyrl-CS" sz="2200" dirty="0"/>
              <a:t>лом</a:t>
            </a:r>
            <a:r>
              <a:rPr lang="en-US" sz="2200" dirty="0"/>
              <a:t> </a:t>
            </a:r>
            <a:r>
              <a:rPr lang="sr-Cyrl-CS" sz="2200" dirty="0"/>
              <a:t>ливене</a:t>
            </a:r>
            <a:r>
              <a:rPr lang="en-US" sz="2200" dirty="0"/>
              <a:t> </a:t>
            </a:r>
            <a:r>
              <a:rPr lang="sr-Cyrl-CS" sz="2200" dirty="0"/>
              <a:t>кукице</a:t>
            </a:r>
            <a:endParaRPr lang="en-US" sz="2200" dirty="0"/>
          </a:p>
          <a:p>
            <a:pPr>
              <a:buFont typeface="Calibri" panose="020F0502020204030204" pitchFamily="34" charset="0"/>
              <a:buAutoNum type="arabicPeriod" startAt="12"/>
            </a:pPr>
            <a:r>
              <a:rPr lang="sr-Cyrl-CS" sz="2200" dirty="0"/>
              <a:t>Репаратуре</a:t>
            </a:r>
            <a:r>
              <a:rPr lang="en-US" sz="2200" dirty="0"/>
              <a:t> </a:t>
            </a:r>
            <a:r>
              <a:rPr lang="sr-Cyrl-CS" sz="2200" dirty="0"/>
              <a:t>ПСП</a:t>
            </a:r>
            <a:r>
              <a:rPr lang="en-US" sz="2200" dirty="0"/>
              <a:t> – </a:t>
            </a:r>
            <a:r>
              <a:rPr lang="sr-Cyrl-CS" sz="2200" dirty="0"/>
              <a:t>лом</a:t>
            </a:r>
            <a:r>
              <a:rPr lang="en-US" sz="2200" dirty="0"/>
              <a:t>, </a:t>
            </a:r>
            <a:r>
              <a:rPr lang="sr-Cyrl-CS" sz="2200" dirty="0"/>
              <a:t>испадање</a:t>
            </a:r>
            <a:r>
              <a:rPr lang="en-US" sz="2200" dirty="0"/>
              <a:t> </a:t>
            </a:r>
            <a:r>
              <a:rPr lang="sr-Cyrl-CS" sz="2200" dirty="0"/>
              <a:t>или</a:t>
            </a:r>
            <a:r>
              <a:rPr lang="en-US" sz="2200" dirty="0"/>
              <a:t> </a:t>
            </a:r>
            <a:r>
              <a:rPr lang="sr-Cyrl-CS" sz="2200" dirty="0"/>
              <a:t>додатак</a:t>
            </a:r>
            <a:r>
              <a:rPr lang="en-US" sz="2200" dirty="0"/>
              <a:t> </a:t>
            </a:r>
            <a:r>
              <a:rPr lang="sr-Cyrl-CS" sz="2200" dirty="0"/>
              <a:t>зуба</a:t>
            </a:r>
            <a:r>
              <a:rPr lang="en-US" sz="2200" dirty="0"/>
              <a:t> </a:t>
            </a:r>
          </a:p>
          <a:p>
            <a:pPr>
              <a:buFont typeface="Calibri" panose="020F0502020204030204" pitchFamily="34" charset="0"/>
              <a:buAutoNum type="arabicPeriod" startAt="12"/>
            </a:pPr>
            <a:r>
              <a:rPr lang="sr-Cyrl-CS" sz="2200" dirty="0"/>
              <a:t>Репаратуре</a:t>
            </a:r>
            <a:r>
              <a:rPr lang="en-US" sz="2200" dirty="0"/>
              <a:t> </a:t>
            </a:r>
            <a:r>
              <a:rPr lang="sr-Cyrl-CS" sz="2200" dirty="0"/>
              <a:t>ПСП</a:t>
            </a:r>
            <a:r>
              <a:rPr lang="en-US" sz="2200" dirty="0"/>
              <a:t> – </a:t>
            </a:r>
            <a:r>
              <a:rPr lang="sr-Cyrl-CS" sz="2200" dirty="0"/>
              <a:t>лом</a:t>
            </a:r>
            <a:r>
              <a:rPr lang="en-US" sz="2200" dirty="0"/>
              <a:t> </a:t>
            </a:r>
            <a:r>
              <a:rPr lang="sr-Cyrl-CS" sz="2200" dirty="0"/>
              <a:t>или</a:t>
            </a:r>
            <a:r>
              <a:rPr lang="en-US" sz="2200" dirty="0"/>
              <a:t> </a:t>
            </a:r>
            <a:r>
              <a:rPr lang="sr-Cyrl-CS" sz="2200" dirty="0"/>
              <a:t>деформација</a:t>
            </a:r>
            <a:r>
              <a:rPr lang="en-US" sz="2200" dirty="0"/>
              <a:t> </a:t>
            </a:r>
            <a:r>
              <a:rPr lang="sr-Cyrl-CS" sz="2200" dirty="0"/>
              <a:t>малог</a:t>
            </a:r>
            <a:r>
              <a:rPr lang="en-US" sz="2200" dirty="0"/>
              <a:t> </a:t>
            </a:r>
            <a:r>
              <a:rPr lang="sr-Cyrl-CS" sz="2200" dirty="0"/>
              <a:t>или</a:t>
            </a:r>
            <a:r>
              <a:rPr lang="en-US" sz="2200" dirty="0"/>
              <a:t> </a:t>
            </a:r>
            <a:r>
              <a:rPr lang="sr-Cyrl-CS" sz="2200" dirty="0"/>
              <a:t>великог</a:t>
            </a:r>
            <a:r>
              <a:rPr lang="en-US" sz="2200" dirty="0"/>
              <a:t> </a:t>
            </a:r>
            <a:r>
              <a:rPr lang="sr-Cyrl-CS" sz="2200" dirty="0"/>
              <a:t>конектора</a:t>
            </a:r>
            <a:endParaRPr lang="en-US" sz="2200" dirty="0"/>
          </a:p>
          <a:p>
            <a:pPr>
              <a:buFont typeface="Calibri" panose="020F0502020204030204" pitchFamily="34" charset="0"/>
              <a:buAutoNum type="arabicPeriod" startAt="12"/>
            </a:pPr>
            <a:r>
              <a:rPr lang="sr-Cyrl-CS" sz="2200" dirty="0"/>
              <a:t>Директно</a:t>
            </a:r>
            <a:r>
              <a:rPr lang="en-US" sz="2200" dirty="0"/>
              <a:t> </a:t>
            </a:r>
            <a:r>
              <a:rPr lang="sr-Cyrl-CS" sz="2200" dirty="0"/>
              <a:t>подлагање</a:t>
            </a:r>
            <a:r>
              <a:rPr lang="en-US" sz="2200" dirty="0"/>
              <a:t> </a:t>
            </a:r>
            <a:r>
              <a:rPr lang="sr-Cyrl-CS" sz="2200" dirty="0"/>
              <a:t>протезних</a:t>
            </a:r>
            <a:r>
              <a:rPr lang="en-US" sz="2200" dirty="0"/>
              <a:t> </a:t>
            </a:r>
            <a:r>
              <a:rPr lang="sr-Cyrl-CS" sz="2200" dirty="0"/>
              <a:t>седала</a:t>
            </a:r>
            <a:r>
              <a:rPr lang="en-US" sz="2200" dirty="0"/>
              <a:t> </a:t>
            </a:r>
            <a:r>
              <a:rPr lang="sr-Cyrl-CS" sz="2200" dirty="0"/>
              <a:t>ПСП</a:t>
            </a:r>
            <a:r>
              <a:rPr lang="en-US" sz="2200" dirty="0"/>
              <a:t> </a:t>
            </a:r>
            <a:r>
              <a:rPr lang="sr-Cyrl-CS" sz="2200" dirty="0"/>
              <a:t>аутополимери</a:t>
            </a:r>
            <a:r>
              <a:rPr lang="en-US" sz="2200" dirty="0"/>
              <a:t>-</a:t>
            </a:r>
            <a:r>
              <a:rPr lang="sr-Cyrl-CS" sz="2200" dirty="0"/>
              <a:t>зујућим</a:t>
            </a:r>
            <a:r>
              <a:rPr lang="en-US" sz="2200" dirty="0"/>
              <a:t> </a:t>
            </a:r>
            <a:r>
              <a:rPr lang="sr-Cyrl-CS" sz="2200" dirty="0"/>
              <a:t>акрилатом</a:t>
            </a:r>
            <a:endParaRPr lang="en-US" sz="2200" dirty="0"/>
          </a:p>
          <a:p>
            <a:pPr>
              <a:buFont typeface="Calibri" panose="020F0502020204030204" pitchFamily="34" charset="0"/>
              <a:buAutoNum type="arabicPeriod" startAt="12"/>
            </a:pPr>
            <a:r>
              <a:rPr lang="sr-Cyrl-CS" sz="2200" dirty="0"/>
              <a:t>Директно</a:t>
            </a:r>
            <a:r>
              <a:rPr lang="en-US" sz="2200" dirty="0"/>
              <a:t> </a:t>
            </a:r>
            <a:r>
              <a:rPr lang="sr-Cyrl-CS" sz="2200" dirty="0"/>
              <a:t>подлагање</a:t>
            </a:r>
            <a:r>
              <a:rPr lang="en-US" sz="2200" dirty="0"/>
              <a:t> </a:t>
            </a:r>
            <a:r>
              <a:rPr lang="sr-Cyrl-CS" sz="2200" dirty="0"/>
              <a:t>протезних</a:t>
            </a:r>
            <a:r>
              <a:rPr lang="en-US" sz="2200" dirty="0"/>
              <a:t> </a:t>
            </a:r>
            <a:r>
              <a:rPr lang="sr-Cyrl-CS" sz="2200" dirty="0"/>
              <a:t>седала</a:t>
            </a:r>
            <a:r>
              <a:rPr lang="en-US" sz="2200" dirty="0"/>
              <a:t> </a:t>
            </a:r>
            <a:r>
              <a:rPr lang="sr-Cyrl-CS" sz="2200" dirty="0"/>
              <a:t>ПСП</a:t>
            </a:r>
            <a:r>
              <a:rPr lang="en-US" sz="2200" dirty="0"/>
              <a:t> </a:t>
            </a:r>
            <a:r>
              <a:rPr lang="sr-Cyrl-CS" sz="2200" dirty="0"/>
              <a:t>меким</a:t>
            </a:r>
            <a:r>
              <a:rPr lang="en-US" sz="2200" dirty="0"/>
              <a:t> </a:t>
            </a:r>
            <a:r>
              <a:rPr lang="sr-Cyrl-CS" sz="2200" dirty="0"/>
              <a:t>акрила</a:t>
            </a:r>
            <a:r>
              <a:rPr lang="en-US" sz="2200" dirty="0"/>
              <a:t>-</a:t>
            </a:r>
            <a:r>
              <a:rPr lang="sr-Cyrl-CS" sz="2200" dirty="0"/>
              <a:t>тима</a:t>
            </a:r>
            <a:r>
              <a:rPr lang="en-US" sz="2200" dirty="0"/>
              <a:t> </a:t>
            </a:r>
            <a:r>
              <a:rPr lang="sr-Cyrl-CS" sz="2200" dirty="0"/>
              <a:t>или</a:t>
            </a:r>
            <a:r>
              <a:rPr lang="en-US" sz="2200" dirty="0"/>
              <a:t> </a:t>
            </a:r>
            <a:r>
              <a:rPr lang="sr-Cyrl-CS" sz="2200" dirty="0" smtClean="0"/>
              <a:t>силиконима</a:t>
            </a:r>
          </a:p>
          <a:p>
            <a:pPr>
              <a:buFont typeface="Calibri" panose="020F0502020204030204" pitchFamily="34" charset="0"/>
              <a:buAutoNum type="arabicPeriod" startAt="12"/>
            </a:pPr>
            <a:r>
              <a:rPr lang="sr-Cyrl-CS" sz="2200" dirty="0" smtClean="0"/>
              <a:t>Предности и мане материјала за директно подлаганје ПСП у устима пацијента</a:t>
            </a:r>
            <a:endParaRPr lang="en-US" sz="2200" dirty="0"/>
          </a:p>
          <a:p>
            <a:pPr>
              <a:buFont typeface="Calibri" panose="020F0502020204030204" pitchFamily="34" charset="0"/>
              <a:buAutoNum type="arabicPeriod" startAt="12"/>
            </a:pPr>
            <a:r>
              <a:rPr lang="sr-Cyrl-CS" sz="2200" dirty="0" smtClean="0"/>
              <a:t>Симптоми</a:t>
            </a:r>
            <a:r>
              <a:rPr lang="en-US" sz="2200" dirty="0" smtClean="0"/>
              <a:t> </a:t>
            </a:r>
            <a:r>
              <a:rPr lang="sr-Cyrl-CS" sz="2200" dirty="0"/>
              <a:t>и</a:t>
            </a:r>
            <a:r>
              <a:rPr lang="en-US" sz="2200" dirty="0"/>
              <a:t> </a:t>
            </a:r>
            <a:r>
              <a:rPr lang="sr-Cyrl-CS" sz="2200" dirty="0"/>
              <a:t>терапија</a:t>
            </a:r>
            <a:r>
              <a:rPr lang="en-US" sz="2200" dirty="0"/>
              <a:t> </a:t>
            </a:r>
            <a:r>
              <a:rPr lang="sr-Cyrl-CS" sz="2200" dirty="0"/>
              <a:t>пацијената</a:t>
            </a:r>
            <a:r>
              <a:rPr lang="en-US" sz="2200" dirty="0"/>
              <a:t> </a:t>
            </a:r>
            <a:r>
              <a:rPr lang="sr-Cyrl-CS" sz="2200" dirty="0"/>
              <a:t>алергичних</a:t>
            </a:r>
            <a:r>
              <a:rPr lang="en-US" sz="2200" dirty="0"/>
              <a:t> </a:t>
            </a:r>
            <a:r>
              <a:rPr lang="sr-Cyrl-CS" sz="2200" dirty="0"/>
              <a:t>на</a:t>
            </a:r>
            <a:r>
              <a:rPr lang="en-US" sz="2200" dirty="0"/>
              <a:t> </a:t>
            </a:r>
            <a:r>
              <a:rPr lang="sr-Cyrl-CS" sz="2200" dirty="0"/>
              <a:t>акрилат</a:t>
            </a:r>
            <a:r>
              <a:rPr lang="en-US" sz="2200" dirty="0"/>
              <a:t> </a:t>
            </a:r>
            <a:r>
              <a:rPr lang="sr-Cyrl-CS" sz="2200" dirty="0"/>
              <a:t>или</a:t>
            </a:r>
            <a:r>
              <a:rPr lang="en-US" sz="2200" dirty="0"/>
              <a:t> </a:t>
            </a:r>
            <a:r>
              <a:rPr lang="sr-Cyrl-CS" sz="2200" dirty="0"/>
              <a:t>метал</a:t>
            </a:r>
            <a:r>
              <a:rPr lang="en-US" sz="2200" dirty="0"/>
              <a:t> </a:t>
            </a:r>
            <a:r>
              <a:rPr lang="sr-Cyrl-CS" sz="2200" dirty="0"/>
              <a:t>ПСП</a:t>
            </a:r>
            <a:endParaRPr lang="en-US" sz="22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67809"/>
            <a:ext cx="9144000" cy="5238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sz="2800" dirty="0"/>
              <a:t>        </a:t>
            </a:r>
            <a:r>
              <a:rPr lang="bs-Cyrl-BA" dirty="0"/>
              <a:t>ПИТАЊА</a:t>
            </a:r>
            <a:r>
              <a:rPr lang="bs-Latn-BA" dirty="0"/>
              <a:t> </a:t>
            </a:r>
            <a:r>
              <a:rPr lang="bs-Cyrl-BA" dirty="0"/>
              <a:t>ЗА</a:t>
            </a:r>
            <a:r>
              <a:rPr lang="bs-Latn-BA" dirty="0"/>
              <a:t> </a:t>
            </a:r>
            <a:r>
              <a:rPr lang="bs-Cyrl-BA" dirty="0"/>
              <a:t>АКТИВНОСТ</a:t>
            </a:r>
            <a:r>
              <a:rPr lang="bs-Latn-BA" dirty="0"/>
              <a:t> </a:t>
            </a:r>
            <a:r>
              <a:rPr lang="bs-Cyrl-BA" dirty="0"/>
              <a:t>У</a:t>
            </a:r>
            <a:r>
              <a:rPr lang="bs-Latn-BA" dirty="0"/>
              <a:t>  </a:t>
            </a:r>
            <a:r>
              <a:rPr lang="bs-Cyrl-BA" dirty="0"/>
              <a:t>НАСТАВИ</a:t>
            </a:r>
            <a:r>
              <a:rPr lang="bs-Latn-BA" dirty="0"/>
              <a:t> </a:t>
            </a:r>
            <a:r>
              <a:rPr lang="bs-Cyrl-BA" dirty="0"/>
              <a:t>ЗА</a:t>
            </a:r>
            <a:r>
              <a:rPr lang="bs-Latn-BA" dirty="0"/>
              <a:t> XV  </a:t>
            </a:r>
            <a:r>
              <a:rPr lang="bs-Cyrl-BA" dirty="0"/>
              <a:t>НЕДЕЉУ</a:t>
            </a:r>
            <a:r>
              <a:rPr lang="bs-Latn-BA" dirty="0"/>
              <a:t> </a:t>
            </a:r>
            <a:endParaRPr lang="en-US" dirty="0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741363" y="791730"/>
            <a:ext cx="8064500" cy="0"/>
          </a:xfrm>
          <a:prstGeom prst="line">
            <a:avLst/>
          </a:prstGeom>
          <a:noFill/>
          <a:ln w="190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316"/>
    </mc:Choice>
    <mc:Fallback xmlns="">
      <p:transition spd="slow" advTm="62316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ontent Placeholder 2"/>
          <p:cNvSpPr txBox="1">
            <a:spLocks/>
          </p:cNvSpPr>
          <p:nvPr/>
        </p:nvSpPr>
        <p:spPr bwMode="auto">
          <a:xfrm>
            <a:off x="298961" y="1482550"/>
            <a:ext cx="5574301" cy="2806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39763" indent="-246063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kumimoji="0" lang="sr-Cyrl-RS" sz="2000" dirty="0" smtClean="0">
                <a:cs typeface="Times New Roman" panose="02020603050405020304" pitchFamily="18" charset="0"/>
              </a:rPr>
              <a:t>     </a:t>
            </a:r>
            <a:r>
              <a:rPr kumimoji="0" lang="en-US" sz="2000" b="1" u="sng" dirty="0" err="1" smtClean="0">
                <a:cs typeface="Times New Roman" panose="02020603050405020304" pitchFamily="18" charset="0"/>
              </a:rPr>
              <a:t>Лекар</a:t>
            </a:r>
            <a:r>
              <a:rPr kumimoji="0" lang="en-US" sz="2000" b="1" u="sng" dirty="0" smtClean="0">
                <a:cs typeface="Times New Roman" panose="02020603050405020304" pitchFamily="18" charset="0"/>
              </a:rPr>
              <a:t> </a:t>
            </a:r>
            <a:r>
              <a:rPr kumimoji="0" lang="en-US" sz="2000" b="1" u="sng" dirty="0" err="1">
                <a:cs typeface="Times New Roman" panose="02020603050405020304" pitchFamily="18" charset="0"/>
              </a:rPr>
              <a:t>прати</a:t>
            </a:r>
            <a:r>
              <a:rPr kumimoji="0" lang="en-US" sz="2000" b="1" u="sng" dirty="0">
                <a:cs typeface="Times New Roman" panose="02020603050405020304" pitchFamily="18" charset="0"/>
              </a:rPr>
              <a:t> </a:t>
            </a:r>
            <a:r>
              <a:rPr kumimoji="0" lang="en-US" sz="2000" b="1" u="sng" dirty="0" err="1">
                <a:cs typeface="Times New Roman" panose="02020603050405020304" pitchFamily="18" charset="0"/>
              </a:rPr>
              <a:t>адаптацију</a:t>
            </a:r>
            <a:r>
              <a:rPr kumimoji="0" lang="en-US" sz="2000" b="1" u="sng" dirty="0">
                <a:cs typeface="Times New Roman" panose="02020603050405020304" pitchFamily="18" charset="0"/>
              </a:rPr>
              <a:t> </a:t>
            </a:r>
            <a:r>
              <a:rPr kumimoji="0" lang="en-US" sz="2000" b="1" u="sng" dirty="0" err="1">
                <a:cs typeface="Times New Roman" panose="02020603050405020304" pitchFamily="18" charset="0"/>
              </a:rPr>
              <a:t>пацијента</a:t>
            </a:r>
            <a:r>
              <a:rPr kumimoji="0" lang="en-US" sz="2000" b="1" u="sng" dirty="0">
                <a:cs typeface="Times New Roman" panose="02020603050405020304" pitchFamily="18" charset="0"/>
              </a:rPr>
              <a:t> </a:t>
            </a:r>
            <a:r>
              <a:rPr kumimoji="0" lang="en-US" sz="2000" b="1" u="sng" dirty="0" err="1">
                <a:cs typeface="Times New Roman" panose="02020603050405020304" pitchFamily="18" charset="0"/>
              </a:rPr>
              <a:t>на</a:t>
            </a:r>
            <a:r>
              <a:rPr kumimoji="0" lang="en-US" sz="2000" b="1" u="sng" dirty="0">
                <a:cs typeface="Times New Roman" panose="02020603050405020304" pitchFamily="18" charset="0"/>
              </a:rPr>
              <a:t> П</a:t>
            </a:r>
            <a:r>
              <a:rPr kumimoji="0" lang="sr-Cyrl-CS" sz="2000" b="1" u="sng" dirty="0">
                <a:cs typeface="Times New Roman" panose="02020603050405020304" pitchFamily="18" charset="0"/>
              </a:rPr>
              <a:t>С</a:t>
            </a:r>
            <a:r>
              <a:rPr kumimoji="0" lang="en-US" sz="2000" b="1" u="sng" dirty="0" smtClean="0">
                <a:cs typeface="Times New Roman" panose="02020603050405020304" pitchFamily="18" charset="0"/>
              </a:rPr>
              <a:t>П</a:t>
            </a:r>
            <a:endParaRPr kumimoji="0" lang="sr-Cyrl-RS" sz="2000" b="1" u="sng" dirty="0" smtClean="0">
              <a:cs typeface="Times New Roman" panose="02020603050405020304" pitchFamily="18" charset="0"/>
            </a:endParaRPr>
          </a:p>
          <a:p>
            <a:pPr marL="393700" lvl="1" indent="0">
              <a:spcBef>
                <a:spcPts val="0"/>
              </a:spcBef>
              <a:buClr>
                <a:schemeClr val="accent1"/>
              </a:buClr>
              <a:buSzPct val="85000"/>
            </a:pPr>
            <a:endParaRPr kumimoji="0" lang="sr-Cyrl-RS" sz="2000" dirty="0">
              <a:cs typeface="Times New Roman" panose="02020603050405020304" pitchFamily="18" charset="0"/>
            </a:endParaRPr>
          </a:p>
          <a:p>
            <a:pPr marL="736600" lvl="1" indent="-342900">
              <a:spcBef>
                <a:spcPts val="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Ø"/>
            </a:pPr>
            <a:r>
              <a:rPr kumimoji="0" lang="sr-Cyrl-RS" sz="2000" dirty="0" smtClean="0">
                <a:cs typeface="Times New Roman" panose="02020603050405020304" pitchFamily="18" charset="0"/>
              </a:rPr>
              <a:t>1-2 дана по предаји протезе</a:t>
            </a:r>
            <a:endParaRPr kumimoji="0" lang="sr-Cyrl-RS" sz="2000" dirty="0">
              <a:cs typeface="Times New Roman" panose="02020603050405020304" pitchFamily="18" charset="0"/>
            </a:endParaRPr>
          </a:p>
          <a:p>
            <a:pPr marL="736600" lvl="1" indent="-342900">
              <a:spcBef>
                <a:spcPts val="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Ø"/>
            </a:pPr>
            <a:r>
              <a:rPr kumimoji="0" lang="sr-Cyrl-RS" sz="2000" dirty="0" smtClean="0">
                <a:cs typeface="Times New Roman" panose="02020603050405020304" pitchFamily="18" charset="0"/>
              </a:rPr>
              <a:t>2 пута недељно у току прве недеље</a:t>
            </a:r>
            <a:endParaRPr kumimoji="0" lang="sr-Cyrl-RS" sz="2000" dirty="0">
              <a:cs typeface="Times New Roman" panose="02020603050405020304" pitchFamily="18" charset="0"/>
            </a:endParaRPr>
          </a:p>
          <a:p>
            <a:pPr marL="736600" lvl="1" indent="-342900">
              <a:spcBef>
                <a:spcPts val="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Ø"/>
            </a:pPr>
            <a:r>
              <a:rPr kumimoji="0" lang="sr-Cyrl-RS" sz="2000" dirty="0" smtClean="0">
                <a:cs typeface="Times New Roman" panose="02020603050405020304" pitchFamily="18" charset="0"/>
              </a:rPr>
              <a:t>1 месечно до трећег месеца</a:t>
            </a:r>
            <a:endParaRPr kumimoji="0" lang="sr-Cyrl-RS" sz="2000" dirty="0">
              <a:cs typeface="Times New Roman" panose="02020603050405020304" pitchFamily="18" charset="0"/>
            </a:endParaRPr>
          </a:p>
          <a:p>
            <a:pPr marL="736600" lvl="1" indent="-342900">
              <a:spcBef>
                <a:spcPts val="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Ø"/>
            </a:pPr>
            <a:r>
              <a:rPr kumimoji="0" lang="sr-Cyrl-RS" sz="2000" dirty="0" smtClean="0">
                <a:cs typeface="Times New Roman" panose="02020603050405020304" pitchFamily="18" charset="0"/>
              </a:rPr>
              <a:t>1 у два месеца до </a:t>
            </a:r>
            <a:r>
              <a:rPr kumimoji="0" lang="sr-Cyrl-RS" sz="2000" dirty="0">
                <a:cs typeface="Times New Roman" panose="02020603050405020304" pitchFamily="18" charset="0"/>
              </a:rPr>
              <a:t>6</a:t>
            </a:r>
            <a:r>
              <a:rPr kumimoji="0" lang="sr-Cyrl-RS" sz="2000" dirty="0" smtClean="0">
                <a:cs typeface="Times New Roman" panose="02020603050405020304" pitchFamily="18" charset="0"/>
              </a:rPr>
              <a:t> месеца</a:t>
            </a:r>
            <a:endParaRPr kumimoji="0" lang="sr-Cyrl-RS" sz="2000" dirty="0">
              <a:cs typeface="Times New Roman" panose="02020603050405020304" pitchFamily="18" charset="0"/>
            </a:endParaRPr>
          </a:p>
          <a:p>
            <a:pPr marL="736600" lvl="1" indent="-342900">
              <a:spcBef>
                <a:spcPts val="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Ø"/>
            </a:pPr>
            <a:r>
              <a:rPr kumimoji="0" lang="sr-Cyrl-RS" sz="2000" dirty="0" smtClean="0">
                <a:cs typeface="Times New Roman" panose="02020603050405020304" pitchFamily="18" charset="0"/>
              </a:rPr>
              <a:t>1 у шест месеци до </a:t>
            </a:r>
            <a:r>
              <a:rPr kumimoji="0" lang="sr-Cyrl-RS" sz="2000" dirty="0">
                <a:cs typeface="Times New Roman" panose="02020603050405020304" pitchFamily="18" charset="0"/>
              </a:rPr>
              <a:t>3</a:t>
            </a:r>
            <a:r>
              <a:rPr kumimoji="0" lang="sr-Cyrl-RS" sz="2000" dirty="0" smtClean="0">
                <a:cs typeface="Times New Roman" panose="02020603050405020304" pitchFamily="18" charset="0"/>
              </a:rPr>
              <a:t> године</a:t>
            </a:r>
            <a:endParaRPr kumimoji="0" lang="sr-Cyrl-RS" sz="2000" dirty="0">
              <a:cs typeface="Times New Roman" panose="02020603050405020304" pitchFamily="18" charset="0"/>
            </a:endParaRPr>
          </a:p>
          <a:p>
            <a:pPr marL="736600" lvl="1" indent="-342900">
              <a:spcBef>
                <a:spcPts val="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Ø"/>
            </a:pPr>
            <a:r>
              <a:rPr kumimoji="0" lang="sr-Cyrl-RS" sz="2000" dirty="0" smtClean="0">
                <a:cs typeface="Times New Roman" panose="02020603050405020304" pitchFamily="18" charset="0"/>
              </a:rPr>
              <a:t>у</a:t>
            </a:r>
            <a:r>
              <a:rPr kumimoji="0" lang="en-US" sz="2000" dirty="0" err="1" smtClean="0">
                <a:cs typeface="Times New Roman" panose="02020603050405020304" pitchFamily="18" charset="0"/>
              </a:rPr>
              <a:t>век</a:t>
            </a:r>
            <a:r>
              <a:rPr kumimoji="0" lang="en-US" sz="2000" dirty="0" smtClean="0">
                <a:cs typeface="Times New Roman" panose="02020603050405020304" pitchFamily="18" charset="0"/>
              </a:rPr>
              <a:t> </a:t>
            </a:r>
            <a:r>
              <a:rPr kumimoji="0" lang="en-US" sz="2000" dirty="0">
                <a:cs typeface="Times New Roman" panose="02020603050405020304" pitchFamily="18" charset="0"/>
              </a:rPr>
              <a:t>– </a:t>
            </a:r>
            <a:r>
              <a:rPr kumimoji="0" lang="en-US" sz="2000" dirty="0" err="1">
                <a:cs typeface="Times New Roman" panose="02020603050405020304" pitchFamily="18" charset="0"/>
              </a:rPr>
              <a:t>кад</a:t>
            </a:r>
            <a:r>
              <a:rPr kumimoji="0" lang="en-US" sz="2000" dirty="0">
                <a:cs typeface="Times New Roman" panose="02020603050405020304" pitchFamily="18" charset="0"/>
              </a:rPr>
              <a:t> </a:t>
            </a:r>
            <a:r>
              <a:rPr kumimoji="0" lang="en-US" sz="2000" dirty="0" err="1">
                <a:cs typeface="Times New Roman" panose="02020603050405020304" pitchFamily="18" charset="0"/>
              </a:rPr>
              <a:t>осети</a:t>
            </a:r>
            <a:r>
              <a:rPr kumimoji="0" lang="en-US" sz="2000" dirty="0">
                <a:cs typeface="Times New Roman" panose="02020603050405020304" pitchFamily="18" charset="0"/>
              </a:rPr>
              <a:t> </a:t>
            </a:r>
            <a:r>
              <a:rPr kumimoji="0" lang="en-US" sz="2000" dirty="0" err="1">
                <a:cs typeface="Times New Roman" panose="02020603050405020304" pitchFamily="18" charset="0"/>
              </a:rPr>
              <a:t>потребу</a:t>
            </a:r>
            <a:endParaRPr kumimoji="0" lang="en-US" sz="2000" dirty="0">
              <a:cs typeface="Times New Roman" panose="02020603050405020304" pitchFamily="18" charset="0"/>
            </a:endParaRPr>
          </a:p>
          <a:p>
            <a:pPr lvl="1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endParaRPr kumimoji="0" lang="en-US" sz="2000" dirty="0"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</a:pPr>
            <a:endParaRPr kumimoji="0" lang="en-US" sz="2000" b="1" dirty="0"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endParaRPr kumimoji="0" lang="en-US" sz="2000" dirty="0">
              <a:cs typeface="Times New Roman" panose="02020603050405020304" pitchFamily="18" charset="0"/>
            </a:endParaRPr>
          </a:p>
          <a:p>
            <a:pPr marL="393700" lvl="1" indent="0">
              <a:spcBef>
                <a:spcPct val="20000"/>
              </a:spcBef>
              <a:buClr>
                <a:schemeClr val="accent1"/>
              </a:buClr>
              <a:buSzPct val="85000"/>
            </a:pPr>
            <a:endParaRPr kumimoji="0" lang="en-US" sz="2000" dirty="0"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05455"/>
            <a:ext cx="914400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dirty="0"/>
              <a:t>        </a:t>
            </a:r>
            <a:r>
              <a:rPr lang="sr-Cyrl-RS" dirty="0" smtClean="0"/>
              <a:t>               </a:t>
            </a:r>
            <a:r>
              <a:rPr lang="sr-Cyrl-CS" dirty="0" smtClean="0"/>
              <a:t>Контролни</a:t>
            </a:r>
            <a:r>
              <a:rPr lang="sr-Latn-RS" dirty="0" smtClean="0"/>
              <a:t> </a:t>
            </a:r>
            <a:r>
              <a:rPr lang="sr-Cyrl-CS" dirty="0"/>
              <a:t>прегледи</a:t>
            </a:r>
            <a:r>
              <a:rPr lang="sr-Latn-RS" dirty="0"/>
              <a:t> </a:t>
            </a:r>
            <a:r>
              <a:rPr lang="sr-Cyrl-RS" dirty="0" smtClean="0"/>
              <a:t>код пацијената са </a:t>
            </a:r>
            <a:r>
              <a:rPr lang="sr-Cyrl-CS" dirty="0" smtClean="0"/>
              <a:t>ПСП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534473" y="883780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7124" y="2920530"/>
            <a:ext cx="3643488" cy="2428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396"/>
    </mc:Choice>
    <mc:Fallback xmlns="">
      <p:transition spd="slow" advTm="1273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5455"/>
            <a:ext cx="914400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dirty="0"/>
              <a:t>        </a:t>
            </a:r>
            <a:r>
              <a:rPr lang="sr-Cyrl-RS" dirty="0" smtClean="0"/>
              <a:t>               </a:t>
            </a:r>
            <a:r>
              <a:rPr lang="sr-Cyrl-CS" dirty="0" smtClean="0"/>
              <a:t>Контролни</a:t>
            </a:r>
            <a:r>
              <a:rPr lang="sr-Latn-RS" dirty="0" smtClean="0"/>
              <a:t> </a:t>
            </a:r>
            <a:r>
              <a:rPr lang="sr-Cyrl-CS" dirty="0"/>
              <a:t>прегледи</a:t>
            </a:r>
            <a:r>
              <a:rPr lang="sr-Latn-RS" dirty="0"/>
              <a:t> </a:t>
            </a:r>
            <a:r>
              <a:rPr lang="sr-Cyrl-RS" dirty="0" smtClean="0"/>
              <a:t>код пацијената са </a:t>
            </a:r>
            <a:r>
              <a:rPr lang="sr-Cyrl-CS" dirty="0" smtClean="0"/>
              <a:t>ПСП</a:t>
            </a:r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534473" y="883780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448409" y="1320406"/>
            <a:ext cx="4383140" cy="43088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xtLst/>
        </p:spPr>
        <p:txBody>
          <a:bodyPr wrap="square">
            <a:spAutoFit/>
          </a:bodyPr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39763" indent="-246063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1">
              <a:spcBef>
                <a:spcPct val="20000"/>
              </a:spcBef>
              <a:buClr>
                <a:srgbClr val="0F6FC6"/>
              </a:buClr>
              <a:buSzPct val="85000"/>
            </a:pPr>
            <a:r>
              <a:rPr kumimoji="0" lang="sr-Cyrl-CS" sz="2200" b="1" dirty="0"/>
              <a:t>Х</a:t>
            </a:r>
            <a:r>
              <a:rPr kumimoji="0" lang="en-US" sz="2200" b="1" dirty="0" err="1"/>
              <a:t>игијенa</a:t>
            </a:r>
            <a:r>
              <a:rPr kumimoji="0" lang="en-US" sz="2200" b="1" dirty="0"/>
              <a:t> </a:t>
            </a:r>
            <a:r>
              <a:rPr kumimoji="0" lang="en-US" sz="2200" b="1" dirty="0" err="1"/>
              <a:t>парцијалне</a:t>
            </a:r>
            <a:r>
              <a:rPr kumimoji="0" lang="en-US" sz="2200" b="1" dirty="0"/>
              <a:t> </a:t>
            </a:r>
            <a:r>
              <a:rPr kumimoji="0" lang="en-US" sz="2200" b="1" dirty="0" err="1"/>
              <a:t>протезе</a:t>
            </a:r>
            <a:r>
              <a:rPr kumimoji="0" lang="en-US" sz="2200" b="1" dirty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6775" y="1167180"/>
            <a:ext cx="2480768" cy="2038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075" y="4022535"/>
            <a:ext cx="3796530" cy="25264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7131" y="3468188"/>
            <a:ext cx="2042936" cy="26310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8409" y="2386748"/>
            <a:ext cx="4383140" cy="13234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cs typeface="Times New Roman" panose="02020603050405020304" pitchFamily="18" charset="0"/>
              </a:rPr>
              <a:t>COREGA</a:t>
            </a:r>
            <a:r>
              <a:rPr lang="sr-Cyrl-RS" sz="2000" b="1" dirty="0" smtClean="0">
                <a:cs typeface="Times New Roman" panose="02020603050405020304" pitchFamily="18" charset="0"/>
              </a:rPr>
              <a:t> таблете </a:t>
            </a:r>
            <a:r>
              <a:rPr lang="sr-Cyrl-RS" sz="2000" dirty="0" smtClean="0">
                <a:cs typeface="Times New Roman" panose="02020603050405020304" pitchFamily="18" charset="0"/>
              </a:rPr>
              <a:t>за чишћење протеза имају антибактеријско дејство које помаже у спречавању иритација изазваних денталним плаком</a:t>
            </a:r>
            <a:endParaRPr lang="sr-Cyrl-RS" sz="2000" dirty="0"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8409" y="4345642"/>
            <a:ext cx="3677219" cy="1323439"/>
          </a:xfrm>
          <a:prstGeom prst="rect">
            <a:avLst/>
          </a:prstGeom>
          <a:solidFill>
            <a:srgbClr val="FFCCFF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sr-Cyrl-RS" sz="2000" dirty="0" smtClean="0"/>
              <a:t>Када протеза није у устима треба је одложити у кутијицу која обезбеђује велику влажност</a:t>
            </a:r>
            <a:endParaRPr lang="sr-Cyrl-RS" sz="2000" dirty="0"/>
          </a:p>
        </p:txBody>
      </p:sp>
    </p:spTree>
    <p:extLst>
      <p:ext uri="{BB962C8B-B14F-4D97-AF65-F5344CB8AC3E}">
        <p14:creationId xmlns:p14="http://schemas.microsoft.com/office/powerpoint/2010/main" val="120563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5"/>
          <p:cNvSpPr>
            <a:spLocks noChangeArrowheads="1"/>
          </p:cNvSpPr>
          <p:nvPr/>
        </p:nvSpPr>
        <p:spPr bwMode="auto">
          <a:xfrm>
            <a:off x="109538" y="1957388"/>
            <a:ext cx="7959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/>
              <a:t>        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736" y="1348693"/>
            <a:ext cx="8489156" cy="10156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sr-Cyrl-CS" sz="2000" b="1" dirty="0"/>
              <a:t>Коректура</a:t>
            </a:r>
            <a:r>
              <a:rPr lang="sr-Latn-R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ПСП </a:t>
            </a:r>
            <a:r>
              <a:rPr lang="sr-Cyrl-CS" sz="2000" dirty="0" smtClean="0"/>
              <a:t>је</a:t>
            </a:r>
            <a:r>
              <a:rPr lang="sr-Latn-RS" sz="2000" dirty="0" smtClean="0"/>
              <a:t> </a:t>
            </a:r>
            <a:r>
              <a:rPr lang="sr-Cyrl-CS" sz="2000" dirty="0"/>
              <a:t>клинички</a:t>
            </a:r>
            <a:r>
              <a:rPr lang="sr-Latn-RS" sz="2000" dirty="0"/>
              <a:t> </a:t>
            </a:r>
            <a:r>
              <a:rPr lang="sr-Cyrl-CS" sz="2000" dirty="0"/>
              <a:t>поступак</a:t>
            </a:r>
            <a:r>
              <a:rPr lang="sr-Latn-RS" sz="2000" dirty="0"/>
              <a:t> </a:t>
            </a:r>
            <a:r>
              <a:rPr lang="sr-Cyrl-CS" sz="2000" dirty="0"/>
              <a:t>дотеривања</a:t>
            </a:r>
            <a:r>
              <a:rPr lang="sr-Latn-RS" sz="2000" dirty="0"/>
              <a:t> </a:t>
            </a:r>
            <a:r>
              <a:rPr lang="sr-Cyrl-CS" sz="2000" dirty="0"/>
              <a:t>протеза</a:t>
            </a:r>
            <a:r>
              <a:rPr lang="sr-Latn-RS" sz="2000" dirty="0"/>
              <a:t> </a:t>
            </a:r>
            <a:r>
              <a:rPr lang="sr-Cyrl-CS" sz="2000" dirty="0"/>
              <a:t>у</a:t>
            </a:r>
            <a:r>
              <a:rPr lang="sr-Latn-RS" sz="2000" dirty="0"/>
              <a:t> </a:t>
            </a:r>
            <a:r>
              <a:rPr lang="sr-Cyrl-CS" sz="2000" dirty="0"/>
              <a:t>присуству</a:t>
            </a:r>
            <a:r>
              <a:rPr lang="sr-Latn-RS" sz="2000" dirty="0"/>
              <a:t> </a:t>
            </a:r>
            <a:r>
              <a:rPr lang="sr-Cyrl-CS" sz="2000" dirty="0"/>
              <a:t>пацијента</a:t>
            </a:r>
            <a:r>
              <a:rPr lang="sr-Latn-RS" sz="2000" dirty="0"/>
              <a:t> </a:t>
            </a:r>
            <a:r>
              <a:rPr lang="sr-Cyrl-CS" sz="2000" dirty="0"/>
              <a:t>у</a:t>
            </a:r>
            <a:r>
              <a:rPr lang="sr-Latn-RS" sz="2000" dirty="0"/>
              <a:t> </a:t>
            </a:r>
            <a:r>
              <a:rPr lang="sr-Cyrl-CS" sz="2000" dirty="0"/>
              <a:t>циљу</a:t>
            </a:r>
            <a:r>
              <a:rPr lang="sr-Latn-RS" sz="2000" dirty="0"/>
              <a:t> </a:t>
            </a:r>
            <a:r>
              <a:rPr lang="sr-Cyrl-CS" sz="2000" dirty="0"/>
              <a:t>успостављања</a:t>
            </a:r>
            <a:r>
              <a:rPr lang="sr-Latn-RS" sz="2000" dirty="0"/>
              <a:t> </a:t>
            </a:r>
            <a:r>
              <a:rPr lang="sr-Cyrl-CS" sz="2000" dirty="0"/>
              <a:t>оптималног</a:t>
            </a:r>
            <a:r>
              <a:rPr lang="sr-Latn-RS" sz="2000" dirty="0"/>
              <a:t> </a:t>
            </a:r>
            <a:r>
              <a:rPr lang="sr-Cyrl-CS" sz="2000" dirty="0"/>
              <a:t>односа</a:t>
            </a:r>
            <a:r>
              <a:rPr lang="sr-Latn-RS" sz="2000" dirty="0"/>
              <a:t> </a:t>
            </a:r>
            <a:r>
              <a:rPr lang="sr-Cyrl-CS" sz="2000" dirty="0"/>
              <a:t>између</a:t>
            </a:r>
            <a:r>
              <a:rPr lang="sr-Latn-RS" sz="2000" dirty="0"/>
              <a:t> </a:t>
            </a:r>
            <a:r>
              <a:rPr lang="sr-Cyrl-CS" sz="2000" dirty="0"/>
              <a:t>протезе</a:t>
            </a:r>
            <a:r>
              <a:rPr lang="sr-Latn-RS" sz="2000" dirty="0"/>
              <a:t> </a:t>
            </a:r>
            <a:r>
              <a:rPr lang="sr-Cyrl-CS" sz="2000" dirty="0"/>
              <a:t>и</a:t>
            </a:r>
            <a:r>
              <a:rPr lang="sr-Latn-RS" sz="2000" dirty="0"/>
              <a:t> </a:t>
            </a:r>
            <a:r>
              <a:rPr lang="sr-Cyrl-CS" sz="2000" dirty="0"/>
              <a:t>потпорних</a:t>
            </a:r>
            <a:r>
              <a:rPr lang="sr-Latn-RS" sz="2000" dirty="0"/>
              <a:t> </a:t>
            </a:r>
            <a:r>
              <a:rPr lang="sr-Cyrl-CS" sz="2000" dirty="0"/>
              <a:t>ткива</a:t>
            </a:r>
            <a:r>
              <a:rPr lang="sr-Latn-RS" sz="2000" dirty="0"/>
              <a:t>. </a:t>
            </a:r>
            <a:endParaRPr lang="en-US" sz="2000" dirty="0"/>
          </a:p>
        </p:txBody>
      </p:sp>
      <p:sp>
        <p:nvSpPr>
          <p:cNvPr id="35844" name="TextBox 14"/>
          <p:cNvSpPr txBox="1">
            <a:spLocks noChangeArrowheads="1"/>
          </p:cNvSpPr>
          <p:nvPr/>
        </p:nvSpPr>
        <p:spPr bwMode="auto">
          <a:xfrm>
            <a:off x="320736" y="2893657"/>
            <a:ext cx="4826000" cy="1938992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2000" b="1" u="sng" dirty="0"/>
              <a:t>Пацијенти</a:t>
            </a:r>
            <a:r>
              <a:rPr lang="en-US" sz="2000" b="1" u="sng" dirty="0"/>
              <a:t> </a:t>
            </a:r>
            <a:r>
              <a:rPr lang="sr-Cyrl-CS" sz="2000" b="1" u="sng" dirty="0"/>
              <a:t>се</a:t>
            </a:r>
            <a:r>
              <a:rPr lang="en-US" sz="2000" b="1" u="sng" dirty="0"/>
              <a:t> </a:t>
            </a:r>
            <a:r>
              <a:rPr lang="sr-Cyrl-CS" sz="2000" b="1" u="sng" dirty="0"/>
              <a:t>најчешће</a:t>
            </a:r>
            <a:r>
              <a:rPr lang="en-US" sz="2000" b="1" u="sng" dirty="0"/>
              <a:t> </a:t>
            </a:r>
            <a:r>
              <a:rPr lang="sr-Cyrl-CS" sz="2000" b="1" u="sng" dirty="0"/>
              <a:t>жале</a:t>
            </a:r>
            <a:r>
              <a:rPr lang="en-US" sz="2000" b="1" u="sng" dirty="0"/>
              <a:t> </a:t>
            </a:r>
            <a:r>
              <a:rPr lang="sr-Cyrl-CS" sz="2000" b="1" u="sng" dirty="0"/>
              <a:t>на</a:t>
            </a:r>
            <a:r>
              <a:rPr lang="en-US" sz="2000" b="1" u="sng" dirty="0"/>
              <a:t> :</a:t>
            </a:r>
          </a:p>
          <a:p>
            <a:pPr>
              <a:buFontTx/>
              <a:buChar char="-"/>
            </a:pPr>
            <a:r>
              <a:rPr lang="en-US" sz="2000" dirty="0"/>
              <a:t> </a:t>
            </a:r>
            <a:r>
              <a:rPr lang="sr-Cyrl-CS" sz="2000" dirty="0"/>
              <a:t>бол</a:t>
            </a:r>
            <a:endParaRPr lang="en-US" sz="2000" dirty="0"/>
          </a:p>
          <a:p>
            <a:pPr>
              <a:buFontTx/>
              <a:buChar char="-"/>
            </a:pPr>
            <a:r>
              <a:rPr lang="en-US" sz="2000" dirty="0"/>
              <a:t> </a:t>
            </a:r>
            <a:r>
              <a:rPr lang="sr-Cyrl-CS" sz="2000" dirty="0"/>
              <a:t>лабаве</a:t>
            </a:r>
            <a:r>
              <a:rPr lang="en-US" sz="2000" dirty="0"/>
              <a:t> </a:t>
            </a:r>
            <a:r>
              <a:rPr lang="sr-Cyrl-CS" sz="2000" dirty="0"/>
              <a:t>протезе</a:t>
            </a:r>
            <a:endParaRPr lang="en-US" sz="2000" dirty="0"/>
          </a:p>
          <a:p>
            <a:pPr>
              <a:buFontTx/>
              <a:buChar char="-"/>
            </a:pPr>
            <a:r>
              <a:rPr lang="en-US" sz="2000" dirty="0"/>
              <a:t> </a:t>
            </a:r>
            <a:r>
              <a:rPr lang="sr-Cyrl-CS" sz="2000" dirty="0"/>
              <a:t>фонетске</a:t>
            </a:r>
            <a:r>
              <a:rPr lang="en-US" sz="2000" dirty="0"/>
              <a:t> </a:t>
            </a:r>
            <a:r>
              <a:rPr lang="sr-Cyrl-CS" sz="2000" dirty="0"/>
              <a:t>сметње</a:t>
            </a:r>
            <a:r>
              <a:rPr lang="en-US" sz="2000" dirty="0"/>
              <a:t> </a:t>
            </a:r>
          </a:p>
          <a:p>
            <a:pPr>
              <a:buFontTx/>
              <a:buChar char="-"/>
            </a:pPr>
            <a:r>
              <a:rPr lang="en-US" sz="2000" dirty="0"/>
              <a:t> </a:t>
            </a:r>
            <a:r>
              <a:rPr lang="sr-Cyrl-CS" sz="2000" dirty="0" smtClean="0"/>
              <a:t>оте</a:t>
            </a:r>
            <a:r>
              <a:rPr lang="sr-Cyrl-RS" sz="2000" dirty="0"/>
              <a:t>ж</a:t>
            </a:r>
            <a:r>
              <a:rPr lang="sr-Cyrl-CS" sz="2000" dirty="0" smtClean="0"/>
              <a:t>ана</a:t>
            </a:r>
            <a:r>
              <a:rPr lang="en-US" sz="2000" dirty="0" smtClean="0"/>
              <a:t> </a:t>
            </a:r>
            <a:r>
              <a:rPr lang="sr-Cyrl-CS" sz="2000" dirty="0"/>
              <a:t>функција</a:t>
            </a:r>
            <a:r>
              <a:rPr lang="en-US" sz="2000" dirty="0"/>
              <a:t> </a:t>
            </a:r>
            <a:r>
              <a:rPr lang="sr-Cyrl-CS" sz="2000" dirty="0"/>
              <a:t>жвакања</a:t>
            </a:r>
            <a:endParaRPr lang="en-US" sz="2000" dirty="0"/>
          </a:p>
          <a:p>
            <a:pPr>
              <a:buFontTx/>
              <a:buChar char="-"/>
            </a:pPr>
            <a:r>
              <a:rPr lang="en-US" sz="2000" dirty="0"/>
              <a:t> </a:t>
            </a:r>
            <a:r>
              <a:rPr lang="sr-Cyrl-CS" sz="2000" dirty="0"/>
              <a:t>гађење</a:t>
            </a:r>
            <a:r>
              <a:rPr lang="en-US" sz="2000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0836" y="2857941"/>
            <a:ext cx="2910254" cy="371841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TextBox 11"/>
          <p:cNvSpPr txBox="1"/>
          <p:nvPr/>
        </p:nvSpPr>
        <p:spPr>
          <a:xfrm>
            <a:off x="0" y="234702"/>
            <a:ext cx="914400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dirty="0"/>
              <a:t>        </a:t>
            </a:r>
            <a:r>
              <a:rPr lang="sr-Cyrl-RS" dirty="0" smtClean="0"/>
              <a:t>               </a:t>
            </a:r>
            <a:r>
              <a:rPr lang="sr-Cyrl-CS" dirty="0" smtClean="0"/>
              <a:t>Контролни</a:t>
            </a:r>
            <a:r>
              <a:rPr lang="sr-Latn-RS" dirty="0" smtClean="0"/>
              <a:t> </a:t>
            </a:r>
            <a:r>
              <a:rPr lang="sr-Cyrl-CS" dirty="0"/>
              <a:t>прегледи</a:t>
            </a:r>
            <a:r>
              <a:rPr lang="sr-Latn-RS" dirty="0"/>
              <a:t> </a:t>
            </a:r>
            <a:r>
              <a:rPr lang="sr-Cyrl-RS" dirty="0" smtClean="0"/>
              <a:t>код пацијената са </a:t>
            </a:r>
            <a:r>
              <a:rPr lang="sr-Cyrl-CS" dirty="0" smtClean="0"/>
              <a:t>ПСП</a:t>
            </a:r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534473" y="713027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9073" y="4717147"/>
            <a:ext cx="2619375" cy="17430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109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499"/>
    </mc:Choice>
    <mc:Fallback xmlns="">
      <p:transition spd="slow" advTm="614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58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41252" b="8144"/>
          <a:stretch/>
        </p:blipFill>
        <p:spPr>
          <a:xfrm>
            <a:off x="5767570" y="2733816"/>
            <a:ext cx="3208216" cy="35696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0" y="234702"/>
            <a:ext cx="914400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dirty="0"/>
              <a:t>        </a:t>
            </a:r>
            <a:r>
              <a:rPr lang="sr-Cyrl-RS" dirty="0" smtClean="0"/>
              <a:t>               </a:t>
            </a:r>
            <a:r>
              <a:rPr lang="sr-Cyrl-CS" dirty="0" smtClean="0"/>
              <a:t>Контролни</a:t>
            </a:r>
            <a:r>
              <a:rPr lang="sr-Latn-RS" dirty="0" smtClean="0"/>
              <a:t> </a:t>
            </a:r>
            <a:r>
              <a:rPr lang="sr-Cyrl-CS" dirty="0"/>
              <a:t>прегледи</a:t>
            </a:r>
            <a:r>
              <a:rPr lang="sr-Latn-RS" dirty="0"/>
              <a:t> </a:t>
            </a:r>
            <a:r>
              <a:rPr lang="sr-Cyrl-RS" dirty="0" smtClean="0"/>
              <a:t>код пацијената са </a:t>
            </a:r>
            <a:r>
              <a:rPr lang="sr-Cyrl-CS" dirty="0" smtClean="0"/>
              <a:t>ПСП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534473" y="713027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8851" y="1127364"/>
            <a:ext cx="2044395" cy="4001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sr-Cyrl-CS" sz="2000" b="1" dirty="0"/>
              <a:t>Коректура</a:t>
            </a:r>
            <a:r>
              <a:rPr lang="sr-Latn-R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ПСП</a:t>
            </a:r>
            <a:endParaRPr lang="en-US" sz="2000" dirty="0"/>
          </a:p>
        </p:txBody>
      </p:sp>
      <p:sp>
        <p:nvSpPr>
          <p:cNvPr id="12" name="Rectangle 11"/>
          <p:cNvSpPr/>
          <p:nvPr/>
        </p:nvSpPr>
        <p:spPr>
          <a:xfrm>
            <a:off x="188851" y="1851213"/>
            <a:ext cx="8489156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sr-Cyrl-CS" sz="1800" dirty="0"/>
              <a:t>Поступак</a:t>
            </a:r>
            <a:r>
              <a:rPr lang="sr-Latn-RS" sz="1800" dirty="0"/>
              <a:t> </a:t>
            </a:r>
            <a:r>
              <a:rPr lang="sr-Cyrl-CS" sz="1800" dirty="0"/>
              <a:t>коректуре</a:t>
            </a:r>
            <a:r>
              <a:rPr lang="sr-Latn-RS" sz="1800" dirty="0"/>
              <a:t> </a:t>
            </a:r>
            <a:r>
              <a:rPr lang="sr-Cyrl-CS" sz="1800" dirty="0"/>
              <a:t>се</a:t>
            </a:r>
            <a:r>
              <a:rPr lang="sr-Latn-RS" sz="1800" dirty="0"/>
              <a:t> </a:t>
            </a:r>
            <a:r>
              <a:rPr lang="sr-Cyrl-CS" sz="1800" dirty="0"/>
              <a:t>планира</a:t>
            </a:r>
            <a:r>
              <a:rPr lang="sr-Latn-RS" sz="1800" dirty="0"/>
              <a:t> </a:t>
            </a:r>
            <a:r>
              <a:rPr lang="sr-Cyrl-CS" sz="1800" dirty="0"/>
              <a:t>и</a:t>
            </a:r>
            <a:r>
              <a:rPr lang="sr-Latn-RS" sz="1800" dirty="0"/>
              <a:t> </a:t>
            </a:r>
            <a:r>
              <a:rPr lang="sr-Cyrl-CS" sz="1800" dirty="0"/>
              <a:t>изводи</a:t>
            </a:r>
            <a:r>
              <a:rPr lang="sr-Latn-RS" sz="1800" dirty="0"/>
              <a:t> </a:t>
            </a:r>
            <a:r>
              <a:rPr lang="sr-Cyrl-CS" sz="1800" dirty="0"/>
              <a:t>на</a:t>
            </a:r>
            <a:r>
              <a:rPr lang="sr-Latn-RS" sz="1800" dirty="0"/>
              <a:t> </a:t>
            </a:r>
            <a:r>
              <a:rPr lang="sr-Cyrl-CS" sz="1800" dirty="0"/>
              <a:t>основу</a:t>
            </a:r>
            <a:r>
              <a:rPr lang="sr-Latn-RS" sz="1800" dirty="0"/>
              <a:t> </a:t>
            </a:r>
            <a:r>
              <a:rPr lang="sr-Cyrl-CS" sz="1800" dirty="0"/>
              <a:t>анамнезе</a:t>
            </a:r>
            <a:r>
              <a:rPr lang="sr-Latn-RS" sz="1800" dirty="0"/>
              <a:t> </a:t>
            </a:r>
            <a:r>
              <a:rPr lang="sr-Cyrl-CS" sz="1800" dirty="0"/>
              <a:t>и</a:t>
            </a:r>
            <a:r>
              <a:rPr lang="sr-Latn-RS" sz="1800" dirty="0"/>
              <a:t> </a:t>
            </a:r>
            <a:r>
              <a:rPr lang="sr-Cyrl-CS" sz="1800" dirty="0"/>
              <a:t>објективног</a:t>
            </a:r>
            <a:r>
              <a:rPr lang="sr-Latn-RS" sz="1800" dirty="0"/>
              <a:t> </a:t>
            </a:r>
            <a:r>
              <a:rPr lang="sr-Cyrl-CS" sz="1800" dirty="0"/>
              <a:t>налаза</a:t>
            </a:r>
            <a:r>
              <a:rPr lang="sr-Latn-RS" sz="1800" dirty="0"/>
              <a:t>.</a:t>
            </a:r>
            <a:endParaRPr lang="en-US" sz="18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188851" y="2544284"/>
            <a:ext cx="5492597" cy="430888"/>
          </a:xfrm>
          <a:prstGeom prst="rect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kvir za tekst 6"/>
          <p:cNvSpPr txBox="1">
            <a:spLocks noChangeArrowheads="1"/>
          </p:cNvSpPr>
          <p:nvPr/>
        </p:nvSpPr>
        <p:spPr bwMode="auto">
          <a:xfrm>
            <a:off x="804312" y="3506978"/>
            <a:ext cx="3848619" cy="22467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l"/>
            <a:r>
              <a:rPr lang="bs-Cyrl-BA" sz="2000" b="1" dirty="0" smtClean="0">
                <a:cs typeface="Times New Roman" panose="02020603050405020304" pitchFamily="18" charset="0"/>
              </a:rPr>
              <a:t>КОРЕКТУРЕ</a:t>
            </a:r>
            <a:r>
              <a:rPr lang="sr-Cyrl-CS" sz="2000" dirty="0" smtClean="0">
                <a:cs typeface="Times New Roman" panose="02020603050405020304" pitchFamily="18" charset="0"/>
              </a:rPr>
              <a:t> </a:t>
            </a:r>
            <a:r>
              <a:rPr lang="bs-Cyrl-BA" sz="2000" dirty="0" smtClean="0">
                <a:cs typeface="Times New Roman" panose="02020603050405020304" pitchFamily="18" charset="0"/>
              </a:rPr>
              <a:t>протезе</a:t>
            </a:r>
            <a:r>
              <a:rPr lang="en-US" sz="2000" dirty="0">
                <a:cs typeface="Times New Roman" panose="02020603050405020304" pitchFamily="18" charset="0"/>
              </a:rPr>
              <a:t> </a:t>
            </a:r>
            <a:r>
              <a:rPr lang="bs-Cyrl-BA" sz="2000" dirty="0" smtClean="0">
                <a:cs typeface="Times New Roman" panose="02020603050405020304" pitchFamily="18" charset="0"/>
              </a:rPr>
              <a:t>врше</a:t>
            </a:r>
            <a:r>
              <a:rPr lang="sr-Cyrl-CS" sz="2000" dirty="0" smtClean="0">
                <a:cs typeface="Times New Roman" panose="02020603050405020304" pitchFamily="18" charset="0"/>
              </a:rPr>
              <a:t> </a:t>
            </a:r>
            <a:r>
              <a:rPr lang="bs-Cyrl-BA" sz="2000" dirty="0">
                <a:cs typeface="Times New Roman" panose="02020603050405020304" pitchFamily="18" charset="0"/>
              </a:rPr>
              <a:t>се</a:t>
            </a:r>
            <a:r>
              <a:rPr lang="sr-Cyrl-CS" sz="2000" dirty="0">
                <a:cs typeface="Times New Roman" panose="02020603050405020304" pitchFamily="18" charset="0"/>
              </a:rPr>
              <a:t> :</a:t>
            </a:r>
          </a:p>
          <a:p>
            <a:pPr algn="l">
              <a:buFont typeface="Wingdings" pitchFamily="2" charset="2"/>
              <a:buChar char="v"/>
            </a:pPr>
            <a:r>
              <a:rPr lang="sr-Cyrl-CS" sz="2000" dirty="0">
                <a:cs typeface="Times New Roman" panose="02020603050405020304" pitchFamily="18" charset="0"/>
              </a:rPr>
              <a:t> </a:t>
            </a:r>
            <a:r>
              <a:rPr lang="bs-Cyrl-BA" sz="2000" dirty="0">
                <a:cs typeface="Times New Roman" panose="02020603050405020304" pitchFamily="18" charset="0"/>
              </a:rPr>
              <a:t>током</a:t>
            </a:r>
            <a:r>
              <a:rPr lang="sr-Cyrl-CS" sz="2000" dirty="0">
                <a:cs typeface="Times New Roman" panose="02020603050405020304" pitchFamily="18" charset="0"/>
              </a:rPr>
              <a:t> </a:t>
            </a:r>
            <a:r>
              <a:rPr lang="bs-Cyrl-BA" sz="2000" dirty="0" smtClean="0">
                <a:cs typeface="Times New Roman" panose="02020603050405020304" pitchFamily="18" charset="0"/>
              </a:rPr>
              <a:t>предаје</a:t>
            </a:r>
            <a:endParaRPr lang="sr-Cyrl-CS" sz="2000" dirty="0">
              <a:cs typeface="Times New Roman" panose="02020603050405020304" pitchFamily="18" charset="0"/>
            </a:endParaRPr>
          </a:p>
          <a:p>
            <a:pPr algn="l">
              <a:buFont typeface="Wingdings" pitchFamily="2" charset="2"/>
              <a:buChar char="v"/>
            </a:pPr>
            <a:r>
              <a:rPr lang="sr-Cyrl-CS" sz="2000" dirty="0">
                <a:cs typeface="Times New Roman" panose="02020603050405020304" pitchFamily="18" charset="0"/>
              </a:rPr>
              <a:t> </a:t>
            </a:r>
            <a:r>
              <a:rPr lang="bs-Cyrl-BA" sz="2000" dirty="0">
                <a:cs typeface="Times New Roman" panose="02020603050405020304" pitchFamily="18" charset="0"/>
              </a:rPr>
              <a:t>након</a:t>
            </a:r>
            <a:r>
              <a:rPr lang="sr-Cyrl-CS" sz="2000" dirty="0">
                <a:cs typeface="Times New Roman" panose="02020603050405020304" pitchFamily="18" charset="0"/>
              </a:rPr>
              <a:t> </a:t>
            </a:r>
            <a:r>
              <a:rPr lang="bs-Cyrl-BA" sz="2000" dirty="0" smtClean="0">
                <a:cs typeface="Times New Roman" panose="02020603050405020304" pitchFamily="18" charset="0"/>
              </a:rPr>
              <a:t>предаје</a:t>
            </a:r>
            <a:r>
              <a:rPr lang="sr-Cyrl-CS" sz="2000" dirty="0" smtClean="0">
                <a:cs typeface="Times New Roman" panose="02020603050405020304" pitchFamily="18" charset="0"/>
              </a:rPr>
              <a:t> </a:t>
            </a:r>
            <a:r>
              <a:rPr lang="sr-Cyrl-CS" sz="2000" dirty="0">
                <a:cs typeface="Times New Roman" panose="02020603050405020304" pitchFamily="18" charset="0"/>
              </a:rPr>
              <a:t>(24-48 </a:t>
            </a:r>
            <a:r>
              <a:rPr lang="bs-Latn-BA" sz="2000" dirty="0" smtClean="0">
                <a:cs typeface="Times New Roman" panose="02020603050405020304" pitchFamily="18" charset="0"/>
              </a:rPr>
              <a:t>h</a:t>
            </a:r>
            <a:r>
              <a:rPr lang="sr-Latn-CS" sz="2000" dirty="0" smtClean="0">
                <a:cs typeface="Times New Roman" panose="02020603050405020304" pitchFamily="18" charset="0"/>
              </a:rPr>
              <a:t>)</a:t>
            </a:r>
            <a:endParaRPr lang="sr-Cyrl-CS" sz="2000" dirty="0">
              <a:cs typeface="Times New Roman" panose="02020603050405020304" pitchFamily="18" charset="0"/>
            </a:endParaRPr>
          </a:p>
          <a:p>
            <a:pPr algn="l">
              <a:buFont typeface="Wingdings" pitchFamily="2" charset="2"/>
              <a:buChar char="v"/>
            </a:pPr>
            <a:r>
              <a:rPr lang="sr-Cyrl-CS" sz="2000" dirty="0">
                <a:cs typeface="Times New Roman" panose="02020603050405020304" pitchFamily="18" charset="0"/>
              </a:rPr>
              <a:t> </a:t>
            </a:r>
            <a:r>
              <a:rPr lang="bs-Cyrl-BA" sz="2000" dirty="0">
                <a:cs typeface="Times New Roman" panose="02020603050405020304" pitchFamily="18" charset="0"/>
              </a:rPr>
              <a:t>у</a:t>
            </a:r>
            <a:r>
              <a:rPr lang="sr-Cyrl-CS" sz="2000" dirty="0">
                <a:cs typeface="Times New Roman" panose="02020603050405020304" pitchFamily="18" charset="0"/>
              </a:rPr>
              <a:t> </a:t>
            </a:r>
            <a:r>
              <a:rPr lang="bs-Cyrl-BA" sz="2000" dirty="0">
                <a:cs typeface="Times New Roman" panose="02020603050405020304" pitchFamily="18" charset="0"/>
              </a:rPr>
              <a:t>периоду</a:t>
            </a:r>
            <a:r>
              <a:rPr lang="sr-Cyrl-CS" sz="2000" dirty="0">
                <a:cs typeface="Times New Roman" panose="02020603050405020304" pitchFamily="18" charset="0"/>
              </a:rPr>
              <a:t> </a:t>
            </a:r>
            <a:r>
              <a:rPr lang="bs-Cyrl-BA" sz="2000" dirty="0">
                <a:cs typeface="Times New Roman" panose="02020603050405020304" pitchFamily="18" charset="0"/>
              </a:rPr>
              <a:t>адаптације</a:t>
            </a:r>
            <a:r>
              <a:rPr lang="sr-Cyrl-CS" sz="2000" dirty="0">
                <a:cs typeface="Times New Roman" panose="02020603050405020304" pitchFamily="18" charset="0"/>
              </a:rPr>
              <a:t> </a:t>
            </a:r>
            <a:endParaRPr lang="bs-Latn-BA" sz="2000" dirty="0">
              <a:cs typeface="Times New Roman" panose="02020603050405020304" pitchFamily="18" charset="0"/>
            </a:endParaRPr>
          </a:p>
          <a:p>
            <a:pPr algn="l"/>
            <a:r>
              <a:rPr lang="bs-Latn-BA" sz="2000" dirty="0">
                <a:cs typeface="Times New Roman" panose="02020603050405020304" pitchFamily="18" charset="0"/>
              </a:rPr>
              <a:t>     </a:t>
            </a:r>
            <a:r>
              <a:rPr lang="bs-Cyrl-BA" sz="2000" dirty="0">
                <a:cs typeface="Times New Roman" panose="02020603050405020304" pitchFamily="18" charset="0"/>
              </a:rPr>
              <a:t>на</a:t>
            </a:r>
            <a:r>
              <a:rPr lang="sr-Cyrl-CS" sz="2000" dirty="0">
                <a:cs typeface="Times New Roman" panose="02020603050405020304" pitchFamily="18" charset="0"/>
              </a:rPr>
              <a:t> </a:t>
            </a:r>
            <a:r>
              <a:rPr lang="bs-Cyrl-BA" sz="2000" dirty="0">
                <a:cs typeface="Times New Roman" panose="02020603050405020304" pitchFamily="18" charset="0"/>
              </a:rPr>
              <a:t>протезу</a:t>
            </a:r>
            <a:r>
              <a:rPr lang="sr-Latn-CS" sz="2000" dirty="0">
                <a:cs typeface="Times New Roman" panose="02020603050405020304" pitchFamily="18" charset="0"/>
              </a:rPr>
              <a:t> (</a:t>
            </a:r>
            <a:r>
              <a:rPr lang="bs-Cyrl-BA" sz="2000" dirty="0">
                <a:cs typeface="Times New Roman" panose="02020603050405020304" pitchFamily="18" charset="0"/>
              </a:rPr>
              <a:t>до</a:t>
            </a:r>
            <a:r>
              <a:rPr lang="sr-Cyrl-CS" sz="2000" dirty="0">
                <a:cs typeface="Times New Roman" panose="02020603050405020304" pitchFamily="18" charset="0"/>
              </a:rPr>
              <a:t> </a:t>
            </a:r>
            <a:r>
              <a:rPr lang="bs-Cyrl-BA" sz="2000" dirty="0" smtClean="0">
                <a:cs typeface="Times New Roman" panose="02020603050405020304" pitchFamily="18" charset="0"/>
              </a:rPr>
              <a:t>месец</a:t>
            </a:r>
            <a:r>
              <a:rPr lang="sr-Cyrl-CS" sz="2000" dirty="0" smtClean="0">
                <a:cs typeface="Times New Roman" panose="02020603050405020304" pitchFamily="18" charset="0"/>
              </a:rPr>
              <a:t> </a:t>
            </a:r>
            <a:r>
              <a:rPr lang="bs-Cyrl-BA" sz="2000" dirty="0">
                <a:cs typeface="Times New Roman" panose="02020603050405020304" pitchFamily="18" charset="0"/>
              </a:rPr>
              <a:t>дана</a:t>
            </a:r>
            <a:r>
              <a:rPr lang="sr-Cyrl-CS" sz="2000" dirty="0">
                <a:cs typeface="Times New Roman" panose="02020603050405020304" pitchFamily="18" charset="0"/>
              </a:rPr>
              <a:t>)</a:t>
            </a:r>
          </a:p>
          <a:p>
            <a:pPr algn="l">
              <a:buFont typeface="Wingdings" pitchFamily="2" charset="2"/>
              <a:buChar char="v"/>
            </a:pPr>
            <a:r>
              <a:rPr lang="sr-Cyrl-CS" sz="2000" dirty="0">
                <a:cs typeface="Times New Roman" panose="02020603050405020304" pitchFamily="18" charset="0"/>
              </a:rPr>
              <a:t> </a:t>
            </a:r>
            <a:r>
              <a:rPr lang="bs-Cyrl-BA" sz="2000" dirty="0">
                <a:cs typeface="Times New Roman" panose="02020603050405020304" pitchFamily="18" charset="0"/>
              </a:rPr>
              <a:t>приликом</a:t>
            </a:r>
            <a:r>
              <a:rPr lang="sr-Cyrl-CS" sz="2000" dirty="0">
                <a:cs typeface="Times New Roman" panose="02020603050405020304" pitchFamily="18" charset="0"/>
              </a:rPr>
              <a:t> </a:t>
            </a:r>
            <a:r>
              <a:rPr lang="bs-Cyrl-BA" sz="2000" dirty="0">
                <a:cs typeface="Times New Roman" panose="02020603050405020304" pitchFamily="18" charset="0"/>
              </a:rPr>
              <a:t>контролних</a:t>
            </a:r>
            <a:r>
              <a:rPr lang="sr-Cyrl-CS" sz="2000" dirty="0">
                <a:cs typeface="Times New Roman" panose="02020603050405020304" pitchFamily="18" charset="0"/>
              </a:rPr>
              <a:t> </a:t>
            </a:r>
            <a:r>
              <a:rPr lang="bs-Cyrl-BA" sz="2000" dirty="0">
                <a:cs typeface="Times New Roman" panose="02020603050405020304" pitchFamily="18" charset="0"/>
              </a:rPr>
              <a:t>прегледа</a:t>
            </a:r>
            <a:endParaRPr lang="bs-Latn-BA" sz="2000" dirty="0">
              <a:cs typeface="Times New Roman" panose="02020603050405020304" pitchFamily="18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274973" y="2533761"/>
            <a:ext cx="54064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RS" sz="2000" dirty="0" smtClean="0">
                <a:solidFill>
                  <a:srgbClr val="FF0000"/>
                </a:solidFill>
              </a:rPr>
              <a:t>Поступак идентичан </a:t>
            </a:r>
            <a:r>
              <a:rPr lang="sr-Cyrl-CS" sz="2000" dirty="0" smtClean="0">
                <a:solidFill>
                  <a:srgbClr val="FF0000"/>
                </a:solidFill>
              </a:rPr>
              <a:t>као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sr-Cyrl-CS" sz="2000" dirty="0">
                <a:solidFill>
                  <a:srgbClr val="FF0000"/>
                </a:solidFill>
              </a:rPr>
              <a:t>и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sr-Cyrl-CS" sz="2000" dirty="0">
                <a:solidFill>
                  <a:srgbClr val="FF0000"/>
                </a:solidFill>
              </a:rPr>
              <a:t>код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sr-Cyrl-CS" sz="2000" dirty="0" smtClean="0">
                <a:solidFill>
                  <a:srgbClr val="FF0000"/>
                </a:solidFill>
              </a:rPr>
              <a:t>тоталне протезе</a:t>
            </a:r>
            <a:r>
              <a:rPr lang="sr-Cyrl-RS" sz="2000" dirty="0">
                <a:solidFill>
                  <a:srgbClr val="FF0000"/>
                </a:solidFill>
              </a:rPr>
              <a:t>.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46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534473" y="1288077"/>
            <a:ext cx="51006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b="1" u="sng" dirty="0"/>
              <a:t>Бол</a:t>
            </a:r>
            <a:r>
              <a:rPr lang="en-US" b="1" u="sng" dirty="0"/>
              <a:t> </a:t>
            </a:r>
            <a:r>
              <a:rPr kumimoji="0" lang="en-US" b="1" u="sng" dirty="0" err="1">
                <a:cs typeface="Times New Roman" panose="02020603050405020304" pitchFamily="18" charset="0"/>
              </a:rPr>
              <a:t>може</a:t>
            </a:r>
            <a:r>
              <a:rPr kumimoji="0" lang="en-US" b="1" u="sng" dirty="0">
                <a:cs typeface="Times New Roman" panose="02020603050405020304" pitchFamily="18" charset="0"/>
              </a:rPr>
              <a:t> </a:t>
            </a:r>
            <a:r>
              <a:rPr kumimoji="0" lang="en-US" b="1" u="sng" dirty="0" err="1" smtClean="0">
                <a:cs typeface="Times New Roman" panose="02020603050405020304" pitchFamily="18" charset="0"/>
              </a:rPr>
              <a:t>бити</a:t>
            </a:r>
            <a:r>
              <a:rPr kumimoji="0" lang="sr-Cyrl-RS" b="1" u="sng" dirty="0" smtClean="0">
                <a:cs typeface="Times New Roman" panose="02020603050405020304" pitchFamily="18" charset="0"/>
              </a:rPr>
              <a:t>:</a:t>
            </a:r>
            <a:r>
              <a:rPr kumimoji="0" lang="en-US" b="1" u="sng" dirty="0" smtClean="0">
                <a:cs typeface="Times New Roman" panose="02020603050405020304" pitchFamily="18" charset="0"/>
              </a:rPr>
              <a:t> </a:t>
            </a:r>
            <a:endParaRPr kumimoji="0" lang="sr-Cyrl-RS" b="1" u="sng" dirty="0" smtClean="0"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0" lang="en-US" dirty="0" err="1" smtClean="0">
                <a:cs typeface="Times New Roman" panose="02020603050405020304" pitchFamily="18" charset="0"/>
              </a:rPr>
              <a:t>локалан</a:t>
            </a:r>
            <a:r>
              <a:rPr kumimoji="0" lang="en-US" dirty="0" smtClean="0">
                <a:cs typeface="Times New Roman" panose="02020603050405020304" pitchFamily="18" charset="0"/>
              </a:rPr>
              <a:t> </a:t>
            </a:r>
            <a:r>
              <a:rPr kumimoji="0" lang="en-US" dirty="0">
                <a:cs typeface="Times New Roman" panose="02020603050405020304" pitchFamily="18" charset="0"/>
              </a:rPr>
              <a:t>и </a:t>
            </a:r>
            <a:endParaRPr kumimoji="0" lang="sr-Cyrl-RS" dirty="0"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0" lang="en-US" dirty="0" err="1" smtClean="0">
                <a:cs typeface="Times New Roman" panose="02020603050405020304" pitchFamily="18" charset="0"/>
              </a:rPr>
              <a:t>дифузан</a:t>
            </a:r>
            <a:r>
              <a:rPr lang="en-US" b="1" dirty="0" smtClean="0"/>
              <a:t> </a:t>
            </a:r>
            <a:endParaRPr lang="en-US" b="1" dirty="0"/>
          </a:p>
        </p:txBody>
      </p:sp>
      <p:sp>
        <p:nvSpPr>
          <p:cNvPr id="5" name="Striped Right Arrow 4"/>
          <p:cNvSpPr/>
          <p:nvPr/>
        </p:nvSpPr>
        <p:spPr>
          <a:xfrm rot="13600396">
            <a:off x="7655719" y="2267744"/>
            <a:ext cx="677863" cy="441325"/>
          </a:xfrm>
          <a:prstGeom prst="stripedRightArrow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45" name="Content Placeholder 2"/>
          <p:cNvSpPr txBox="1">
            <a:spLocks/>
          </p:cNvSpPr>
          <p:nvPr/>
        </p:nvSpPr>
        <p:spPr bwMode="auto">
          <a:xfrm>
            <a:off x="583126" y="3892204"/>
            <a:ext cx="8026400" cy="2713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39763" indent="-246063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kumimoji="0" lang="en-US" sz="1800" b="1" u="sng" dirty="0" err="1" smtClean="0">
                <a:cs typeface="Times New Roman" panose="02020603050405020304" pitchFamily="18" charset="0"/>
              </a:rPr>
              <a:t>Узроци</a:t>
            </a:r>
            <a:r>
              <a:rPr kumimoji="0" lang="en-US" sz="1800" b="1" u="sng" dirty="0" smtClean="0">
                <a:cs typeface="Times New Roman" panose="02020603050405020304" pitchFamily="18" charset="0"/>
              </a:rPr>
              <a:t> </a:t>
            </a:r>
            <a:r>
              <a:rPr kumimoji="0" lang="en-US" sz="1800" b="1" u="sng" dirty="0" err="1">
                <a:cs typeface="Times New Roman" panose="02020603050405020304" pitchFamily="18" charset="0"/>
              </a:rPr>
              <a:t>локалног</a:t>
            </a:r>
            <a:r>
              <a:rPr kumimoji="0" lang="en-US" sz="1800" b="1" u="sng" dirty="0">
                <a:cs typeface="Times New Roman" panose="02020603050405020304" pitchFamily="18" charset="0"/>
              </a:rPr>
              <a:t> </a:t>
            </a:r>
            <a:r>
              <a:rPr kumimoji="0" lang="en-US" sz="1800" b="1" u="sng" dirty="0" err="1">
                <a:cs typeface="Times New Roman" panose="02020603050405020304" pitchFamily="18" charset="0"/>
              </a:rPr>
              <a:t>бола</a:t>
            </a:r>
            <a:r>
              <a:rPr kumimoji="0" lang="en-US" sz="1800" b="1" u="sng" dirty="0">
                <a:cs typeface="Times New Roman" panose="02020603050405020304" pitchFamily="18" charset="0"/>
              </a:rPr>
              <a:t> </a:t>
            </a:r>
            <a:r>
              <a:rPr kumimoji="0" lang="sr-Cyrl-RS" sz="1800" b="1" u="sng" dirty="0" smtClean="0">
                <a:cs typeface="Times New Roman" panose="02020603050405020304" pitchFamily="18" charset="0"/>
              </a:rPr>
              <a:t>су</a:t>
            </a:r>
            <a:r>
              <a:rPr kumimoji="0" lang="en-US" sz="1800" b="1" u="sng" dirty="0" smtClean="0">
                <a:cs typeface="Times New Roman" panose="02020603050405020304" pitchFamily="18" charset="0"/>
              </a:rPr>
              <a:t>:</a:t>
            </a:r>
            <a:endParaRPr kumimoji="0" lang="sr-Cyrl-RS" sz="1800" b="1" u="sng" dirty="0">
              <a:cs typeface="Times New Roman" panose="02020603050405020304" pitchFamily="18" charset="0"/>
            </a:endParaRPr>
          </a:p>
          <a:p>
            <a:pPr marL="285750" indent="-285750">
              <a:spcBef>
                <a:spcPct val="2000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kumimoji="0" lang="en-US" sz="1800" dirty="0" err="1" smtClean="0">
                <a:cs typeface="Times New Roman" panose="02020603050405020304" pitchFamily="18" charset="0"/>
              </a:rPr>
              <a:t>Неслагање</a:t>
            </a:r>
            <a:r>
              <a:rPr kumimoji="0" lang="en-US" sz="1800" dirty="0" smtClean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микро</a:t>
            </a:r>
            <a:r>
              <a:rPr kumimoji="0" lang="en-US" sz="1800" dirty="0">
                <a:cs typeface="Times New Roman" panose="02020603050405020304" pitchFamily="18" charset="0"/>
              </a:rPr>
              <a:t> и </a:t>
            </a:r>
            <a:r>
              <a:rPr kumimoji="0" lang="en-US" sz="1800" dirty="0" err="1">
                <a:cs typeface="Times New Roman" panose="02020603050405020304" pitchFamily="18" charset="0"/>
              </a:rPr>
              <a:t>макро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површина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ткива</a:t>
            </a:r>
            <a:r>
              <a:rPr kumimoji="0" lang="en-US" sz="1800" dirty="0">
                <a:cs typeface="Times New Roman" panose="02020603050405020304" pitchFamily="18" charset="0"/>
              </a:rPr>
              <a:t> и </a:t>
            </a:r>
            <a:r>
              <a:rPr kumimoji="0" lang="en-US" sz="1800" dirty="0" err="1" smtClean="0">
                <a:cs typeface="Times New Roman" panose="02020603050405020304" pitchFamily="18" charset="0"/>
              </a:rPr>
              <a:t>протезе</a:t>
            </a:r>
            <a:endParaRPr kumimoji="0" lang="sr-Cyrl-RS" sz="1800" dirty="0">
              <a:cs typeface="Times New Roman" panose="02020603050405020304" pitchFamily="18" charset="0"/>
            </a:endParaRPr>
          </a:p>
          <a:p>
            <a:pPr marL="285750" indent="-285750">
              <a:spcBef>
                <a:spcPct val="2000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kumimoji="0" lang="en-US" sz="1800" dirty="0" err="1" smtClean="0">
                <a:cs typeface="Times New Roman" panose="02020603050405020304" pitchFamily="18" charset="0"/>
              </a:rPr>
              <a:t>Предимензионирани</a:t>
            </a:r>
            <a:r>
              <a:rPr kumimoji="0" lang="en-US" sz="1800" dirty="0" smtClean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рубови</a:t>
            </a:r>
            <a:r>
              <a:rPr kumimoji="0" lang="en-US" sz="1800" dirty="0">
                <a:cs typeface="Times New Roman" panose="02020603050405020304" pitchFamily="18" charset="0"/>
              </a:rPr>
              <a:t> и </a:t>
            </a:r>
            <a:r>
              <a:rPr kumimoji="0" lang="en-US" sz="1800" dirty="0" err="1">
                <a:cs typeface="Times New Roman" panose="02020603050405020304" pitchFamily="18" charset="0"/>
              </a:rPr>
              <a:t>неисполирана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 smtClean="0">
                <a:cs typeface="Times New Roman" panose="02020603050405020304" pitchFamily="18" charset="0"/>
              </a:rPr>
              <a:t>површина</a:t>
            </a:r>
            <a:endParaRPr kumimoji="0" lang="sr-Cyrl-RS" sz="1800" dirty="0">
              <a:cs typeface="Times New Roman" panose="02020603050405020304" pitchFamily="18" charset="0"/>
            </a:endParaRPr>
          </a:p>
          <a:p>
            <a:pPr marL="285750" indent="-285750">
              <a:spcBef>
                <a:spcPct val="2000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kumimoji="0" lang="en-US" sz="1800" dirty="0" err="1" smtClean="0">
                <a:cs typeface="Times New Roman" panose="02020603050405020304" pitchFamily="18" charset="0"/>
              </a:rPr>
              <a:t>Лоша</a:t>
            </a:r>
            <a:r>
              <a:rPr kumimoji="0" lang="en-US" sz="1800" dirty="0" smtClean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оклузија</a:t>
            </a:r>
            <a:r>
              <a:rPr kumimoji="0" lang="en-US" sz="1800" dirty="0">
                <a:cs typeface="Times New Roman" panose="02020603050405020304" pitchFamily="18" charset="0"/>
              </a:rPr>
              <a:t> и </a:t>
            </a:r>
            <a:r>
              <a:rPr kumimoji="0" lang="en-US" sz="1800" dirty="0" err="1">
                <a:cs typeface="Times New Roman" panose="02020603050405020304" pitchFamily="18" charset="0"/>
              </a:rPr>
              <a:t>превремени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 smtClean="0">
                <a:cs typeface="Times New Roman" panose="02020603050405020304" pitchFamily="18" charset="0"/>
              </a:rPr>
              <a:t>контакти</a:t>
            </a:r>
            <a:endParaRPr kumimoji="0" lang="sr-Cyrl-RS" sz="1800" dirty="0">
              <a:cs typeface="Times New Roman" panose="02020603050405020304" pitchFamily="18" charset="0"/>
            </a:endParaRPr>
          </a:p>
          <a:p>
            <a:pPr marL="285750" indent="-285750">
              <a:spcBef>
                <a:spcPct val="2000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kumimoji="0" lang="en-US" sz="1800" dirty="0" err="1" smtClean="0">
                <a:cs typeface="Times New Roman" panose="02020603050405020304" pitchFamily="18" charset="0"/>
              </a:rPr>
              <a:t>Угриз</a:t>
            </a:r>
            <a:r>
              <a:rPr kumimoji="0" lang="en-US" sz="1800" dirty="0" smtClean="0">
                <a:cs typeface="Times New Roman" panose="02020603050405020304" pitchFamily="18" charset="0"/>
              </a:rPr>
              <a:t> </a:t>
            </a:r>
            <a:r>
              <a:rPr kumimoji="0" lang="en-US" sz="1800" dirty="0">
                <a:cs typeface="Times New Roman" panose="02020603050405020304" pitchFamily="18" charset="0"/>
              </a:rPr>
              <a:t>у </a:t>
            </a:r>
            <a:r>
              <a:rPr kumimoji="0" lang="en-US" sz="1800" dirty="0" err="1" smtClean="0">
                <a:cs typeface="Times New Roman" panose="02020603050405020304" pitchFamily="18" charset="0"/>
              </a:rPr>
              <a:t>образ</a:t>
            </a:r>
            <a:endParaRPr kumimoji="0" lang="sr-Cyrl-RS" sz="1800" dirty="0">
              <a:cs typeface="Times New Roman" panose="02020603050405020304" pitchFamily="18" charset="0"/>
            </a:endParaRPr>
          </a:p>
          <a:p>
            <a:pPr marL="285750" indent="-285750">
              <a:spcBef>
                <a:spcPct val="2000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kumimoji="0" lang="en-US" sz="1800" dirty="0" err="1" smtClean="0">
                <a:cs typeface="Times New Roman" panose="02020603050405020304" pitchFamily="18" charset="0"/>
              </a:rPr>
              <a:t>Промене</a:t>
            </a:r>
            <a:r>
              <a:rPr kumimoji="0" lang="en-US" sz="1800" dirty="0" smtClean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на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ткивима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на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које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належе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 smtClean="0">
                <a:cs typeface="Times New Roman" panose="02020603050405020304" pitchFamily="18" charset="0"/>
              </a:rPr>
              <a:t>протеза</a:t>
            </a:r>
            <a:endParaRPr kumimoji="0" lang="sr-Cyrl-RS" sz="1800" dirty="0">
              <a:cs typeface="Times New Roman" panose="02020603050405020304" pitchFamily="18" charset="0"/>
            </a:endParaRPr>
          </a:p>
          <a:p>
            <a:pPr marL="285750" indent="-285750">
              <a:spcBef>
                <a:spcPct val="2000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kumimoji="0" lang="en-US" sz="1800" dirty="0" err="1" smtClean="0">
                <a:cs typeface="Times New Roman" panose="02020603050405020304" pitchFamily="18" charset="0"/>
              </a:rPr>
              <a:t>При</a:t>
            </a:r>
            <a:r>
              <a:rPr kumimoji="0" lang="en-US" sz="1800" dirty="0" smtClean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израженој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атрофији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место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изласка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i="1" dirty="0">
                <a:cs typeface="Times New Roman" panose="02020603050405020304" pitchFamily="18" charset="0"/>
              </a:rPr>
              <a:t>n. </a:t>
            </a:r>
            <a:r>
              <a:rPr kumimoji="0" lang="sr-Cyrl-CS" sz="1800" i="1" dirty="0" smtClean="0">
                <a:cs typeface="Times New Roman" panose="02020603050405020304" pitchFamily="18" charset="0"/>
              </a:rPr>
              <a:t>М</a:t>
            </a:r>
            <a:r>
              <a:rPr kumimoji="0" lang="en-US" sz="1800" i="1" dirty="0" err="1" smtClean="0">
                <a:cs typeface="Times New Roman" panose="02020603050405020304" pitchFamily="18" charset="0"/>
              </a:rPr>
              <a:t>entalisa</a:t>
            </a:r>
            <a:endParaRPr kumimoji="0" lang="sr-Cyrl-RS" sz="1800" i="1" dirty="0">
              <a:cs typeface="Times New Roman" panose="02020603050405020304" pitchFamily="18" charset="0"/>
            </a:endParaRPr>
          </a:p>
          <a:p>
            <a:pPr marL="285750" indent="-285750">
              <a:spcBef>
                <a:spcPct val="2000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sr-Cyrl-RS" sz="1800" dirty="0" smtClean="0"/>
              <a:t>Локално </a:t>
            </a:r>
            <a:r>
              <a:rPr lang="sr-Cyrl-RS" sz="1800" dirty="0"/>
              <a:t>обољењењ кости</a:t>
            </a:r>
            <a:endParaRPr kumimoji="0" lang="en-US" sz="1800" i="1" dirty="0"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34702"/>
            <a:ext cx="914400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dirty="0"/>
              <a:t>        </a:t>
            </a:r>
            <a:r>
              <a:rPr lang="sr-Cyrl-RS" dirty="0" smtClean="0"/>
              <a:t>               </a:t>
            </a:r>
            <a:r>
              <a:rPr lang="sr-Cyrl-CS" dirty="0" smtClean="0"/>
              <a:t>Контролни</a:t>
            </a:r>
            <a:r>
              <a:rPr lang="sr-Latn-RS" dirty="0" smtClean="0"/>
              <a:t> </a:t>
            </a:r>
            <a:r>
              <a:rPr lang="sr-Cyrl-CS" dirty="0"/>
              <a:t>прегледи</a:t>
            </a:r>
            <a:r>
              <a:rPr lang="sr-Latn-RS" dirty="0"/>
              <a:t> </a:t>
            </a:r>
            <a:r>
              <a:rPr lang="sr-Cyrl-RS" dirty="0" smtClean="0"/>
              <a:t>код пацијената са </a:t>
            </a:r>
            <a:r>
              <a:rPr lang="sr-Cyrl-CS" dirty="0" smtClean="0"/>
              <a:t>ПСП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534473" y="713027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464" y="937182"/>
            <a:ext cx="1902117" cy="19021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6758" y="1221050"/>
            <a:ext cx="2249619" cy="15363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4300" y="3106250"/>
            <a:ext cx="2488153" cy="17070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7283" y="4930720"/>
            <a:ext cx="2469094" cy="17862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" name="Rectangle 21"/>
          <p:cNvSpPr/>
          <p:nvPr/>
        </p:nvSpPr>
        <p:spPr>
          <a:xfrm>
            <a:off x="559541" y="3135153"/>
            <a:ext cx="5788306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kumimoji="0" lang="en-US" sz="1800" b="1" dirty="0">
                <a:cs typeface="Times New Roman" panose="02020603050405020304" pitchFamily="18" charset="0"/>
              </a:rPr>
              <a:t>Локални </a:t>
            </a:r>
            <a:r>
              <a:rPr kumimoji="0" lang="en-US" sz="1800" b="1" dirty="0" err="1">
                <a:cs typeface="Times New Roman" panose="02020603050405020304" pitchFamily="18" charset="0"/>
              </a:rPr>
              <a:t>бол</a:t>
            </a:r>
            <a:r>
              <a:rPr kumimoji="0" lang="en-US" sz="1800" dirty="0">
                <a:cs typeface="Times New Roman" panose="02020603050405020304" pitchFamily="18" charset="0"/>
              </a:rPr>
              <a:t>: </a:t>
            </a:r>
            <a:r>
              <a:rPr kumimoji="0" lang="en-US" sz="1800" dirty="0" err="1">
                <a:cs typeface="Times New Roman" panose="02020603050405020304" pitchFamily="18" charset="0"/>
              </a:rPr>
              <a:t>декубитис</a:t>
            </a:r>
            <a:r>
              <a:rPr kumimoji="0" lang="en-US" sz="1800" dirty="0">
                <a:cs typeface="Times New Roman" panose="02020603050405020304" pitchFamily="18" charset="0"/>
              </a:rPr>
              <a:t> (</a:t>
            </a:r>
            <a:r>
              <a:rPr kumimoji="0" lang="en-US" sz="1800" dirty="0" err="1">
                <a:cs typeface="Times New Roman" panose="02020603050405020304" pitchFamily="18" charset="0"/>
              </a:rPr>
              <a:t>од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благог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црвенила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до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жућкастих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некротичних</a:t>
            </a:r>
            <a:r>
              <a:rPr kumimoji="0" lang="sr-Cyrl-R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промена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подминираних</a:t>
            </a:r>
            <a:r>
              <a:rPr kumimoji="0" lang="en-US" sz="1800" dirty="0">
                <a:cs typeface="Times New Roman" panose="02020603050405020304" pitchFamily="18" charset="0"/>
              </a:rPr>
              <a:t> </a:t>
            </a:r>
            <a:r>
              <a:rPr kumimoji="0" lang="en-US" sz="1800" dirty="0" err="1">
                <a:cs typeface="Times New Roman" panose="02020603050405020304" pitchFamily="18" charset="0"/>
              </a:rPr>
              <a:t>ивица</a:t>
            </a:r>
            <a:r>
              <a:rPr kumimoji="0" lang="en-US" sz="1800" dirty="0">
                <a:cs typeface="Times New Roman" panose="02020603050405020304" pitchFamily="18" charset="0"/>
              </a:rPr>
              <a:t>).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8559"/>
    </mc:Choice>
    <mc:Fallback xmlns="">
      <p:transition spd="slow" advTm="1785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534473" y="1983276"/>
            <a:ext cx="8330285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sz="1800" b="1" u="sng" dirty="0" err="1" smtClean="0"/>
              <a:t>Узроци</a:t>
            </a:r>
            <a:r>
              <a:rPr lang="en-US" sz="1800" b="1" u="sng" dirty="0" smtClean="0"/>
              <a:t> </a:t>
            </a:r>
            <a:r>
              <a:rPr lang="en-US" sz="1800" b="1" u="sng" dirty="0" err="1"/>
              <a:t>дифузног</a:t>
            </a:r>
            <a:r>
              <a:rPr lang="en-US" sz="1800" b="1" u="sng" dirty="0"/>
              <a:t> </a:t>
            </a:r>
            <a:r>
              <a:rPr lang="en-US" sz="1800" b="1" u="sng" dirty="0" err="1"/>
              <a:t>бола</a:t>
            </a:r>
            <a:r>
              <a:rPr lang="en-US" sz="1800" b="1" u="sng" dirty="0"/>
              <a:t> </a:t>
            </a:r>
            <a:r>
              <a:rPr lang="sr-Cyrl-RS" sz="1800" b="1" u="sng" dirty="0" smtClean="0"/>
              <a:t>су</a:t>
            </a:r>
            <a:r>
              <a:rPr lang="en-US" sz="1800" b="1" u="sng" dirty="0" smtClean="0"/>
              <a:t>:</a:t>
            </a:r>
            <a:endParaRPr lang="sr-Cyrl-RS" sz="1800" b="1" u="sng" dirty="0" smtClean="0"/>
          </a:p>
          <a:p>
            <a:endParaRPr lang="sr-Cyrl-RS" sz="1800" b="1" u="sng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 err="1" smtClean="0"/>
              <a:t>Претерано</a:t>
            </a:r>
            <a:r>
              <a:rPr lang="en-US" sz="1800" dirty="0" smtClean="0"/>
              <a:t> </a:t>
            </a:r>
            <a:r>
              <a:rPr lang="en-US" sz="1800" dirty="0" err="1"/>
              <a:t>проширење</a:t>
            </a:r>
            <a:r>
              <a:rPr lang="en-US" sz="1800" dirty="0"/>
              <a:t> </a:t>
            </a:r>
            <a:r>
              <a:rPr lang="en-US" sz="1800" dirty="0" err="1"/>
              <a:t>границе</a:t>
            </a:r>
            <a:r>
              <a:rPr lang="en-US" sz="1800" dirty="0"/>
              <a:t> </a:t>
            </a:r>
            <a:r>
              <a:rPr lang="en-US" sz="1800" dirty="0" err="1"/>
              <a:t>базе</a:t>
            </a:r>
            <a:r>
              <a:rPr lang="en-US" sz="1800" dirty="0"/>
              <a:t> </a:t>
            </a:r>
            <a:r>
              <a:rPr lang="en-US" sz="1800" dirty="0" err="1"/>
              <a:t>протезе</a:t>
            </a:r>
            <a:r>
              <a:rPr lang="en-US" sz="1800" dirty="0"/>
              <a:t> </a:t>
            </a:r>
            <a:r>
              <a:rPr lang="en-US" sz="1800" dirty="0" err="1" smtClean="0"/>
              <a:t>код</a:t>
            </a:r>
            <a:r>
              <a:rPr lang="sr-Cyrl-RS" sz="1800" dirty="0"/>
              <a:t> </a:t>
            </a:r>
            <a:r>
              <a:rPr lang="en-US" sz="1800" dirty="0" err="1" smtClean="0"/>
              <a:t>изразитих</a:t>
            </a:r>
            <a:r>
              <a:rPr lang="en-US" sz="1800" dirty="0" smtClean="0"/>
              <a:t> </a:t>
            </a:r>
            <a:r>
              <a:rPr lang="en-US" sz="1800" dirty="0" err="1"/>
              <a:t>атрофија</a:t>
            </a:r>
            <a:r>
              <a:rPr lang="en-US" sz="1800" dirty="0"/>
              <a:t> </a:t>
            </a:r>
            <a:r>
              <a:rPr lang="en-US" sz="1800" dirty="0" err="1" smtClean="0"/>
              <a:t>гребена</a:t>
            </a:r>
            <a:endParaRPr lang="sr-Cyrl-RS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 err="1" smtClean="0"/>
              <a:t>Код</a:t>
            </a:r>
            <a:r>
              <a:rPr lang="en-US" sz="1800" dirty="0" smtClean="0"/>
              <a:t> </a:t>
            </a:r>
            <a:r>
              <a:rPr lang="en-US" sz="1800" dirty="0" err="1"/>
              <a:t>повишеног</a:t>
            </a:r>
            <a:r>
              <a:rPr lang="en-US" sz="1800" dirty="0"/>
              <a:t> </a:t>
            </a:r>
            <a:r>
              <a:rPr lang="en-US" sz="1800" dirty="0" err="1" smtClean="0"/>
              <a:t>загрижаја</a:t>
            </a:r>
            <a:endParaRPr lang="sr-Cyrl-RS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 err="1" smtClean="0"/>
              <a:t>Ko</a:t>
            </a:r>
            <a:r>
              <a:rPr lang="sr-Cyrl-RS" sz="1800" dirty="0" smtClean="0"/>
              <a:t>д</a:t>
            </a:r>
            <a:r>
              <a:rPr lang="en-US" sz="1800" dirty="0" smtClean="0"/>
              <a:t> </a:t>
            </a:r>
            <a:r>
              <a:rPr lang="sr-Cyrl-RS" sz="1800" dirty="0" smtClean="0"/>
              <a:t>д</a:t>
            </a:r>
            <a:r>
              <a:rPr lang="en-US" sz="1800" dirty="0" err="1" smtClean="0"/>
              <a:t>исфункција</a:t>
            </a:r>
            <a:r>
              <a:rPr lang="en-US" sz="1800" dirty="0" smtClean="0"/>
              <a:t> </a:t>
            </a:r>
            <a:r>
              <a:rPr lang="en-US" sz="1800" dirty="0" err="1"/>
              <a:t>услед</a:t>
            </a:r>
            <a:r>
              <a:rPr lang="en-US" sz="1800" dirty="0"/>
              <a:t> </a:t>
            </a:r>
            <a:r>
              <a:rPr lang="en-US" sz="1800" dirty="0" err="1"/>
              <a:t>оклузалних</a:t>
            </a:r>
            <a:r>
              <a:rPr lang="en-US" sz="1800" dirty="0"/>
              <a:t> </a:t>
            </a:r>
            <a:r>
              <a:rPr lang="en-US" sz="1800" dirty="0" err="1" smtClean="0"/>
              <a:t>сметњи</a:t>
            </a:r>
            <a:endParaRPr lang="sr-Cyrl-RS" sz="1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0" lang="sr-Cyrl-RS" sz="1800" dirty="0" smtClean="0">
                <a:cs typeface="Times New Roman" panose="02020603050405020304" pitchFamily="18" charset="0"/>
              </a:rPr>
              <a:t>Дуготрајни </a:t>
            </a:r>
            <a:r>
              <a:rPr kumimoji="0" lang="sr-Cyrl-RS" sz="1800" dirty="0">
                <a:cs typeface="Times New Roman" panose="02020603050405020304" pitchFamily="18" charset="0"/>
              </a:rPr>
              <a:t>упорни болови код пацијената са атрофичним </a:t>
            </a:r>
            <a:r>
              <a:rPr kumimoji="0" lang="sr-Cyrl-RS" sz="1800" dirty="0" smtClean="0">
                <a:cs typeface="Times New Roman" panose="02020603050405020304" pitchFamily="18" charset="0"/>
              </a:rPr>
              <a:t>променама </a:t>
            </a:r>
            <a:r>
              <a:rPr kumimoji="0" lang="sr-Cyrl-RS" sz="1800" dirty="0">
                <a:cs typeface="Times New Roman" panose="02020603050405020304" pitchFamily="18" charset="0"/>
              </a:rPr>
              <a:t>на </a:t>
            </a:r>
            <a:r>
              <a:rPr kumimoji="0" lang="sr-Cyrl-RS" sz="1800" dirty="0" smtClean="0">
                <a:cs typeface="Times New Roman" panose="02020603050405020304" pitchFamily="18" charset="0"/>
              </a:rPr>
              <a:t>ткивима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0" lang="sr-Cyrl-RS" sz="1800" dirty="0" smtClean="0">
                <a:cs typeface="Times New Roman" panose="02020603050405020304" pitchFamily="18" charset="0"/>
              </a:rPr>
              <a:t>Пацијенти </a:t>
            </a:r>
            <a:r>
              <a:rPr kumimoji="0" lang="sr-Cyrl-RS" sz="1800" dirty="0">
                <a:cs typeface="Times New Roman" panose="02020603050405020304" pitchFamily="18" charset="0"/>
              </a:rPr>
              <a:t>са дефицитом </a:t>
            </a:r>
            <a:r>
              <a:rPr kumimoji="0" lang="sr-Cyrl-RS" sz="1800" dirty="0" smtClean="0">
                <a:cs typeface="Times New Roman" panose="02020603050405020304" pitchFamily="18" charset="0"/>
              </a:rPr>
              <a:t>вит. </a:t>
            </a:r>
            <a:r>
              <a:rPr kumimoji="0" lang="sr-Cyrl-RS" sz="1800" dirty="0">
                <a:cs typeface="Times New Roman" panose="02020603050405020304" pitchFamily="18" charset="0"/>
              </a:rPr>
              <a:t>А и В и </a:t>
            </a:r>
            <a:r>
              <a:rPr kumimoji="0" lang="sr-Cyrl-RS" sz="1800" dirty="0" smtClean="0">
                <a:cs typeface="Times New Roman" panose="02020603050405020304" pitchFamily="18" charset="0"/>
              </a:rPr>
              <a:t>беланчевина </a:t>
            </a:r>
            <a:r>
              <a:rPr kumimoji="0" lang="sr-Cyrl-RS" sz="1800" dirty="0">
                <a:cs typeface="Times New Roman" panose="02020603050405020304" pitchFamily="18" charset="0"/>
              </a:rPr>
              <a:t>могу имати поремећај </a:t>
            </a:r>
            <a:r>
              <a:rPr kumimoji="0" lang="sr-Cyrl-RS" sz="1800" dirty="0" smtClean="0">
                <a:cs typeface="Times New Roman" panose="02020603050405020304" pitchFamily="18" charset="0"/>
              </a:rPr>
              <a:t>сензибилитета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0" lang="sr-Cyrl-RS" sz="1800" dirty="0" smtClean="0">
                <a:cs typeface="Times New Roman" panose="02020603050405020304" pitchFamily="18" charset="0"/>
              </a:rPr>
              <a:t>Стоматодиније</a:t>
            </a:r>
            <a:endParaRPr kumimoji="0" lang="sr-Cyrl-RS" sz="1800" dirty="0">
              <a:cs typeface="Times New Roman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kumimoji="0" lang="sr-Cyrl-RS" sz="1800" dirty="0">
                <a:cs typeface="Times New Roman" panose="02020603050405020304" pitchFamily="18" charset="0"/>
              </a:rPr>
              <a:t>Локалини узроци </a:t>
            </a:r>
            <a:r>
              <a:rPr kumimoji="0" lang="sr-Cyrl-RS" sz="1800" dirty="0" smtClean="0">
                <a:cs typeface="Times New Roman" panose="02020603050405020304" pitchFamily="18" charset="0"/>
              </a:rPr>
              <a:t>(везани </a:t>
            </a:r>
            <a:r>
              <a:rPr kumimoji="0" lang="sr-Cyrl-RS" sz="1800" dirty="0">
                <a:cs typeface="Times New Roman" panose="02020603050405020304" pitchFamily="18" charset="0"/>
              </a:rPr>
              <a:t>за </a:t>
            </a:r>
            <a:r>
              <a:rPr kumimoji="0" lang="sr-Cyrl-RS" sz="1800" dirty="0" smtClean="0">
                <a:cs typeface="Times New Roman" panose="02020603050405020304" pitchFamily="18" charset="0"/>
              </a:rPr>
              <a:t>протезу)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kumimoji="0" lang="sr-Cyrl-RS" sz="1800" dirty="0" smtClean="0">
                <a:cs typeface="Times New Roman" panose="02020603050405020304" pitchFamily="18" charset="0"/>
              </a:rPr>
              <a:t>Системски  </a:t>
            </a:r>
            <a:r>
              <a:rPr kumimoji="0" lang="sr-Cyrl-RS" sz="1800" dirty="0">
                <a:cs typeface="Times New Roman" panose="02020603050405020304" pitchFamily="18" charset="0"/>
              </a:rPr>
              <a:t>узроци</a:t>
            </a:r>
            <a:endParaRPr kumimoji="0" lang="en-US" sz="1800" dirty="0">
              <a:cs typeface="Times New Roman" panose="02020603050405020304" pitchFamily="18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34702"/>
            <a:ext cx="914400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dirty="0"/>
              <a:t>        </a:t>
            </a:r>
            <a:r>
              <a:rPr lang="sr-Cyrl-RS" dirty="0" smtClean="0"/>
              <a:t>               </a:t>
            </a:r>
            <a:r>
              <a:rPr lang="sr-Cyrl-CS" dirty="0" smtClean="0"/>
              <a:t>Контролни</a:t>
            </a:r>
            <a:r>
              <a:rPr lang="sr-Latn-RS" dirty="0" smtClean="0"/>
              <a:t> </a:t>
            </a:r>
            <a:r>
              <a:rPr lang="sr-Cyrl-CS" dirty="0"/>
              <a:t>прегледи</a:t>
            </a:r>
            <a:r>
              <a:rPr lang="sr-Latn-RS" dirty="0"/>
              <a:t> </a:t>
            </a:r>
            <a:r>
              <a:rPr lang="sr-Cyrl-RS" dirty="0" smtClean="0"/>
              <a:t>код пацијената са </a:t>
            </a:r>
            <a:r>
              <a:rPr lang="sr-Cyrl-CS" dirty="0" smtClean="0"/>
              <a:t>ПСП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4473" y="713027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534473" y="1237428"/>
            <a:ext cx="7572036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/>
              <a:t>Дифузни </a:t>
            </a:r>
            <a:r>
              <a:rPr lang="en-US" sz="2000" b="1" dirty="0" err="1"/>
              <a:t>бол</a:t>
            </a:r>
            <a:r>
              <a:rPr lang="en-US" sz="2000" dirty="0"/>
              <a:t>: </a:t>
            </a:r>
            <a:r>
              <a:rPr lang="en-US" sz="2000" dirty="0" err="1"/>
              <a:t>без</a:t>
            </a:r>
            <a:r>
              <a:rPr lang="en-US" sz="2000" dirty="0"/>
              <a:t>  </a:t>
            </a:r>
            <a:r>
              <a:rPr lang="en-US" sz="2000" dirty="0" err="1"/>
              <a:t>уочљивих</a:t>
            </a:r>
            <a:r>
              <a:rPr lang="en-US" sz="2000" dirty="0"/>
              <a:t> </a:t>
            </a:r>
            <a:r>
              <a:rPr lang="en-US" sz="2000" dirty="0" err="1"/>
              <a:t>знакова</a:t>
            </a:r>
            <a:r>
              <a:rPr lang="en-US" sz="2000" dirty="0"/>
              <a:t> </a:t>
            </a:r>
            <a:r>
              <a:rPr lang="en-US" sz="2000" dirty="0" err="1"/>
              <a:t>рањавања</a:t>
            </a:r>
            <a:r>
              <a:rPr lang="en-US" sz="2000" dirty="0"/>
              <a:t> и </a:t>
            </a:r>
            <a:r>
              <a:rPr lang="en-US" sz="2000" dirty="0" err="1"/>
              <a:t>оштећења</a:t>
            </a:r>
            <a:r>
              <a:rPr lang="en-US" sz="2000" dirty="0"/>
              <a:t> </a:t>
            </a:r>
            <a:r>
              <a:rPr lang="en-US" sz="2000" dirty="0" err="1"/>
              <a:t>ткива</a:t>
            </a:r>
            <a:r>
              <a:rPr lang="en-US" sz="2000" dirty="0"/>
              <a:t>.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6208" y="4440115"/>
            <a:ext cx="2903318" cy="20442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9929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31984"/>
            <a:ext cx="8229600" cy="467458"/>
          </a:xfrm>
        </p:spPr>
        <p:txBody>
          <a:bodyPr>
            <a:normAutofit fontScale="90000"/>
          </a:bodyPr>
          <a:lstStyle/>
          <a:p>
            <a:r>
              <a:rPr lang="sr-Cyrl-R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Лабаве протезе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925" y="4281853"/>
            <a:ext cx="4492869" cy="1494692"/>
          </a:xfr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393700" lvl="1" indent="0">
              <a:buNone/>
            </a:pPr>
            <a:r>
              <a:rPr lang="sr-Cyrl-RS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Фактори који отежавају ретенцију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sr-Cyrl-R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Танка, нерезилијентна слузокожа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sr-Cyrl-R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Недостатак пљувачке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sr-Cyrl-R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Неповољна форма гребена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sr-Cyrl-R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Велике разлике у облику вестибуларног сулкуса у миру и у функцији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34702"/>
            <a:ext cx="914400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r-Latn-RS" dirty="0"/>
              <a:t>        </a:t>
            </a:r>
            <a:r>
              <a:rPr lang="sr-Cyrl-RS" dirty="0" smtClean="0"/>
              <a:t>               </a:t>
            </a:r>
            <a:r>
              <a:rPr lang="sr-Cyrl-CS" dirty="0" smtClean="0"/>
              <a:t>Контролни</a:t>
            </a:r>
            <a:r>
              <a:rPr lang="sr-Latn-RS" dirty="0" smtClean="0"/>
              <a:t> </a:t>
            </a:r>
            <a:r>
              <a:rPr lang="sr-Cyrl-CS" dirty="0"/>
              <a:t>прегледи</a:t>
            </a:r>
            <a:r>
              <a:rPr lang="sr-Latn-RS" dirty="0"/>
              <a:t> </a:t>
            </a:r>
            <a:r>
              <a:rPr lang="sr-Cyrl-RS" dirty="0" smtClean="0"/>
              <a:t>код пацијената са </a:t>
            </a:r>
            <a:r>
              <a:rPr lang="sr-Cyrl-CS" dirty="0" smtClean="0"/>
              <a:t>ПСП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4473" y="713027"/>
            <a:ext cx="80750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30883" y="1566390"/>
            <a:ext cx="8245328" cy="2398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0" lang="sr-Cyrl-RS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Лоша ретенција код парцијалних протеза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kumimoji="0" lang="sr-Cyrl-RS" sz="1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 са жичаниом кукицама </a:t>
            </a:r>
            <a:r>
              <a:rPr kumimoji="0"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активирати кукицу</a:t>
            </a:r>
            <a:r>
              <a:rPr kumimoji="0" lang="sr-Cyrl-R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(боље адаптирати уз ретенциони зуб)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kumimoji="0" lang="sr-Cyrl-RS" sz="1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ПСП са ливеним кукицама </a:t>
            </a:r>
            <a:r>
              <a:rPr kumimoji="0"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сме се активирати али је могуће заменити ливену жичаном кукицом или преобликовати површину ретенционог зуба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kumimoji="0" lang="sr-Cyrl-RS" sz="1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ПСП са атечменима </a:t>
            </a:r>
            <a:r>
              <a:rPr kumimoji="0"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активирати атечмен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kumimoji="0" lang="sr-Cyrl-RS" sz="1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Телескоп протеза </a:t>
            </a:r>
            <a:r>
              <a:rPr kumimoji="0"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наћи разлог и нахрапавити унутрашњу страну спољашње и спољашњу страну унутрашње круне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kumimoji="0" lang="sr-Cyrl-RS" sz="1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субтоталних протеза </a:t>
            </a:r>
            <a:r>
              <a:rPr kumimoji="0"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подлагање може повећати ретенцију</a:t>
            </a:r>
          </a:p>
          <a:p>
            <a:endParaRPr kumimoji="0"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776547" y="4131559"/>
            <a:ext cx="3191608" cy="1917549"/>
          </a:xfrm>
          <a:prstGeom prst="rect">
            <a:avLst/>
          </a:prstGeom>
        </p:spPr>
      </p:pic>
      <p:pic>
        <p:nvPicPr>
          <p:cNvPr id="8" name="Picture 4" descr="Design Read Sticker by Cosmopolitan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135072" flipV="1">
            <a:off x="7847545" y="466497"/>
            <a:ext cx="1523961" cy="1523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b="8548"/>
          <a:stretch/>
        </p:blipFill>
        <p:spPr>
          <a:xfrm>
            <a:off x="7719255" y="3091979"/>
            <a:ext cx="1168278" cy="1068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9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9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12663</TotalTime>
  <Words>1716</Words>
  <Application>Microsoft Office PowerPoint</Application>
  <PresentationFormat>On-screen Show (4:3)</PresentationFormat>
  <Paragraphs>255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Calibri</vt:lpstr>
      <vt:lpstr>Constantia</vt:lpstr>
      <vt:lpstr>Times New Roman</vt:lpstr>
      <vt:lpstr>Wingdings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Лабаве протезе</vt:lpstr>
      <vt:lpstr>PowerPoint Presentation</vt:lpstr>
      <vt:lpstr>PowerPoint Presentation</vt:lpstr>
      <vt:lpstr>PowerPoint Presentation</vt:lpstr>
      <vt:lpstr>Фонетске сметње</vt:lpstr>
      <vt:lpstr>Гађење</vt:lpstr>
      <vt:lpstr>Жалбе на лош изглед</vt:lpstr>
      <vt:lpstr>Жалбе на функцију жвакања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Prosthodontics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Edentulism and Complete Denture Treatment - Lecture Presentation</dc:title>
  <dc:creator>Prof.D.Stamenkovic</dc:creator>
  <cp:lastModifiedBy>HP</cp:lastModifiedBy>
  <cp:revision>919</cp:revision>
  <dcterms:created xsi:type="dcterms:W3CDTF">1999-09-18T14:52:23Z</dcterms:created>
  <dcterms:modified xsi:type="dcterms:W3CDTF">2024-09-21T23:13:35Z</dcterms:modified>
</cp:coreProperties>
</file>